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8" r:id="rId3"/>
    <p:sldId id="257" r:id="rId4"/>
    <p:sldId id="259" r:id="rId5"/>
    <p:sldId id="260" r:id="rId6"/>
    <p:sldId id="261" r:id="rId7"/>
    <p:sldId id="262" r:id="rId8"/>
    <p:sldId id="263" r:id="rId9"/>
    <p:sldId id="264" r:id="rId10"/>
    <p:sldId id="274" r:id="rId11"/>
    <p:sldId id="276" r:id="rId12"/>
    <p:sldId id="277" r:id="rId13"/>
    <p:sldId id="279" r:id="rId14"/>
    <p:sldId id="280" r:id="rId15"/>
    <p:sldId id="281" r:id="rId16"/>
    <p:sldId id="282" r:id="rId17"/>
    <p:sldId id="283" r:id="rId18"/>
    <p:sldId id="284" r:id="rId19"/>
    <p:sldId id="286" r:id="rId20"/>
    <p:sldId id="287" r:id="rId21"/>
    <p:sldId id="288" r:id="rId22"/>
    <p:sldId id="289" r:id="rId23"/>
    <p:sldId id="290" r:id="rId24"/>
    <p:sldId id="291" r:id="rId25"/>
    <p:sldId id="292" r:id="rId26"/>
    <p:sldId id="293" r:id="rId27"/>
    <p:sldId id="296" r:id="rId28"/>
    <p:sldId id="299" r:id="rId29"/>
    <p:sldId id="300" r:id="rId30"/>
    <p:sldId id="307" r:id="rId31"/>
    <p:sldId id="310" r:id="rId32"/>
    <p:sldId id="315" r:id="rId33"/>
    <p:sldId id="318" r:id="rId34"/>
    <p:sldId id="319" r:id="rId35"/>
    <p:sldId id="320" r:id="rId36"/>
    <p:sldId id="321" r:id="rId37"/>
    <p:sldId id="333" r:id="rId38"/>
    <p:sldId id="448" r:id="rId39"/>
  </p:sldIdLst>
  <p:sldSz cx="9144000" cy="6858000" type="screen4x3"/>
  <p:notesSz cx="7053263" cy="93091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s-PE"/>
          </a:p>
        </p:txBody>
      </p:sp>
      <p:sp>
        <p:nvSpPr>
          <p:cNvPr id="3" name="2 Marcador de fecha"/>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3205EC82-A82C-499A-983C-3649A4A7CF4D}" type="datetimeFigureOut">
              <a:rPr lang="es-PE" smtClean="0"/>
              <a:pPr/>
              <a:t>14/02/2016</a:t>
            </a:fld>
            <a:endParaRPr lang="es-PE"/>
          </a:p>
        </p:txBody>
      </p:sp>
      <p:sp>
        <p:nvSpPr>
          <p:cNvPr id="4" name="3 Marcador de imagen de diapositiva"/>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s-PE"/>
          </a:p>
        </p:txBody>
      </p:sp>
      <p:sp>
        <p:nvSpPr>
          <p:cNvPr id="5" name="4 Marcador de notas"/>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DB206FD5-69E2-4B85-B543-359231410DE8}" type="slidenum">
              <a:rPr lang="es-PE" smtClean="0"/>
              <a:pPr/>
              <a:t>‹Nº›</a:t>
            </a:fld>
            <a:endParaRPr lang="es-PE"/>
          </a:p>
        </p:txBody>
      </p:sp>
    </p:spTree>
    <p:extLst>
      <p:ext uri="{BB962C8B-B14F-4D97-AF65-F5344CB8AC3E}">
        <p14:creationId xmlns:p14="http://schemas.microsoft.com/office/powerpoint/2010/main" val="288902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MUNICIPALIDAD</a:t>
            </a:r>
            <a:r>
              <a:rPr lang="es-PE" baseline="0" dirty="0" smtClean="0"/>
              <a:t> PROVINCIAL DE MORROPÓN-CHULUCANAS</a:t>
            </a:r>
            <a:endParaRPr lang="es-PE" dirty="0"/>
          </a:p>
        </p:txBody>
      </p:sp>
      <p:sp>
        <p:nvSpPr>
          <p:cNvPr id="4" name="3 Marcador de número de diapositiva"/>
          <p:cNvSpPr>
            <a:spLocks noGrp="1"/>
          </p:cNvSpPr>
          <p:nvPr>
            <p:ph type="sldNum" sz="quarter" idx="10"/>
          </p:nvPr>
        </p:nvSpPr>
        <p:spPr/>
        <p:txBody>
          <a:bodyPr/>
          <a:lstStyle/>
          <a:p>
            <a:fld id="{DB206FD5-69E2-4B85-B543-359231410DE8}" type="slidenum">
              <a:rPr lang="es-PE" smtClean="0"/>
              <a:pPr/>
              <a:t>1</a:t>
            </a:fld>
            <a:endParaRPr lang="es-PE"/>
          </a:p>
        </p:txBody>
      </p:sp>
    </p:spTree>
    <p:extLst>
      <p:ext uri="{BB962C8B-B14F-4D97-AF65-F5344CB8AC3E}">
        <p14:creationId xmlns:p14="http://schemas.microsoft.com/office/powerpoint/2010/main" val="2881813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DB206FD5-69E2-4B85-B543-359231410DE8}" type="slidenum">
              <a:rPr lang="es-PE" smtClean="0"/>
              <a:pPr/>
              <a:t>12</a:t>
            </a:fld>
            <a:endParaRPr lang="es-PE"/>
          </a:p>
        </p:txBody>
      </p:sp>
    </p:spTree>
    <p:extLst>
      <p:ext uri="{BB962C8B-B14F-4D97-AF65-F5344CB8AC3E}">
        <p14:creationId xmlns:p14="http://schemas.microsoft.com/office/powerpoint/2010/main" val="1018224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DB206FD5-69E2-4B85-B543-359231410DE8}" type="slidenum">
              <a:rPr lang="es-PE" smtClean="0"/>
              <a:pPr/>
              <a:t>13</a:t>
            </a:fld>
            <a:endParaRPr lang="es-PE"/>
          </a:p>
        </p:txBody>
      </p:sp>
    </p:spTree>
    <p:extLst>
      <p:ext uri="{BB962C8B-B14F-4D97-AF65-F5344CB8AC3E}">
        <p14:creationId xmlns:p14="http://schemas.microsoft.com/office/powerpoint/2010/main" val="1233338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2259F6C7-1D5B-4078-9A8F-BD56B8F228F8}" type="datetimeFigureOut">
              <a:rPr lang="es-PE" smtClean="0"/>
              <a:pPr/>
              <a:t>14/02/2016</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D0907CDA-1BE7-4484-9CCD-0586449A808F}" type="slidenum">
              <a:rPr lang="es-PE" smtClean="0"/>
              <a:pPr/>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2259F6C7-1D5B-4078-9A8F-BD56B8F228F8}" type="datetimeFigureOut">
              <a:rPr lang="es-PE" smtClean="0"/>
              <a:pPr/>
              <a:t>14/02/2016</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D0907CDA-1BE7-4484-9CCD-0586449A808F}" type="slidenum">
              <a:rPr lang="es-PE" smtClean="0"/>
              <a:pPr/>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2259F6C7-1D5B-4078-9A8F-BD56B8F228F8}" type="datetimeFigureOut">
              <a:rPr lang="es-PE" smtClean="0"/>
              <a:pPr/>
              <a:t>14/02/2016</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D0907CDA-1BE7-4484-9CCD-0586449A808F}" type="slidenum">
              <a:rPr lang="es-PE" smtClean="0"/>
              <a:pPr/>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2259F6C7-1D5B-4078-9A8F-BD56B8F228F8}" type="datetimeFigureOut">
              <a:rPr lang="es-PE" smtClean="0"/>
              <a:pPr/>
              <a:t>14/02/2016</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D0907CDA-1BE7-4484-9CCD-0586449A808F}" type="slidenum">
              <a:rPr lang="es-PE" smtClean="0"/>
              <a:pPr/>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259F6C7-1D5B-4078-9A8F-BD56B8F228F8}" type="datetimeFigureOut">
              <a:rPr lang="es-PE" smtClean="0"/>
              <a:pPr/>
              <a:t>14/02/2016</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D0907CDA-1BE7-4484-9CCD-0586449A808F}" type="slidenum">
              <a:rPr lang="es-PE" smtClean="0"/>
              <a:pPr/>
              <a:t>‹Nº›</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2259F6C7-1D5B-4078-9A8F-BD56B8F228F8}" type="datetimeFigureOut">
              <a:rPr lang="es-PE" smtClean="0"/>
              <a:pPr/>
              <a:t>14/02/2016</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D0907CDA-1BE7-4484-9CCD-0586449A808F}" type="slidenum">
              <a:rPr lang="es-PE" smtClean="0"/>
              <a:pPr/>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2259F6C7-1D5B-4078-9A8F-BD56B8F228F8}" type="datetimeFigureOut">
              <a:rPr lang="es-PE" smtClean="0"/>
              <a:pPr/>
              <a:t>14/02/2016</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D0907CDA-1BE7-4484-9CCD-0586449A808F}" type="slidenum">
              <a:rPr lang="es-PE" smtClean="0"/>
              <a:pPr/>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2259F6C7-1D5B-4078-9A8F-BD56B8F228F8}" type="datetimeFigureOut">
              <a:rPr lang="es-PE" smtClean="0"/>
              <a:pPr/>
              <a:t>14/02/2016</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D0907CDA-1BE7-4484-9CCD-0586449A808F}" type="slidenum">
              <a:rPr lang="es-PE" smtClean="0"/>
              <a:pPr/>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259F6C7-1D5B-4078-9A8F-BD56B8F228F8}" type="datetimeFigureOut">
              <a:rPr lang="es-PE" smtClean="0"/>
              <a:pPr/>
              <a:t>14/02/2016</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D0907CDA-1BE7-4484-9CCD-0586449A808F}" type="slidenum">
              <a:rPr lang="es-PE" smtClean="0"/>
              <a:pPr/>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259F6C7-1D5B-4078-9A8F-BD56B8F228F8}" type="datetimeFigureOut">
              <a:rPr lang="es-PE" smtClean="0"/>
              <a:pPr/>
              <a:t>14/02/2016</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D0907CDA-1BE7-4484-9CCD-0586449A808F}" type="slidenum">
              <a:rPr lang="es-PE" smtClean="0"/>
              <a:pPr/>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259F6C7-1D5B-4078-9A8F-BD56B8F228F8}" type="datetimeFigureOut">
              <a:rPr lang="es-PE" smtClean="0"/>
              <a:pPr/>
              <a:t>14/02/2016</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D0907CDA-1BE7-4484-9CCD-0586449A808F}" type="slidenum">
              <a:rPr lang="es-PE" smtClean="0"/>
              <a:pPr/>
              <a:t>‹Nº›</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9F6C7-1D5B-4078-9A8F-BD56B8F228F8}" type="datetimeFigureOut">
              <a:rPr lang="es-PE" smtClean="0"/>
              <a:pPr/>
              <a:t>14/02/2016</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07CDA-1BE7-4484-9CCD-0586449A808F}" type="slidenum">
              <a:rPr lang="es-PE" smtClean="0"/>
              <a:pPr/>
              <a:t>‹Nº›</a:t>
            </a:fld>
            <a:endParaRPr 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r>
              <a:rPr lang="es-PE" dirty="0" smtClean="0"/>
              <a:t/>
            </a:r>
            <a:br>
              <a:rPr lang="es-PE" dirty="0" smtClean="0"/>
            </a:br>
            <a:r>
              <a:rPr lang="es-PE" sz="3600" dirty="0" smtClean="0"/>
              <a:t>IMPLEMENTACIÓN DEL CONTROL INTERNO EN LA MUNICIPALIDAD PROVINCIAL DE MORROPÓN - CHULUCANAS</a:t>
            </a:r>
            <a:endParaRPr lang="es-PE" dirty="0"/>
          </a:p>
        </p:txBody>
      </p:sp>
      <p:sp>
        <p:nvSpPr>
          <p:cNvPr id="4" name="3 Rectángulo"/>
          <p:cNvSpPr/>
          <p:nvPr/>
        </p:nvSpPr>
        <p:spPr>
          <a:xfrm>
            <a:off x="2267744" y="1484784"/>
            <a:ext cx="4392488" cy="646331"/>
          </a:xfrm>
          <a:prstGeom prst="rect">
            <a:avLst/>
          </a:prstGeom>
        </p:spPr>
        <p:txBody>
          <a:bodyPr wrap="square">
            <a:spAutoFit/>
          </a:bodyPr>
          <a:lstStyle/>
          <a:p>
            <a:pPr algn="ctr"/>
            <a:r>
              <a:rPr lang="es-PE" sz="3600" b="1" dirty="0" smtClean="0"/>
              <a:t>SENSIBILIZACIÓN</a:t>
            </a:r>
            <a:endParaRPr lang="es-PE" sz="3600" b="1" dirty="0"/>
          </a:p>
        </p:txBody>
      </p:sp>
      <p:sp>
        <p:nvSpPr>
          <p:cNvPr id="7" name="6 Subtítulo"/>
          <p:cNvSpPr>
            <a:spLocks noGrp="1"/>
          </p:cNvSpPr>
          <p:nvPr>
            <p:ph type="subTitle" idx="1"/>
          </p:nvPr>
        </p:nvSpPr>
        <p:spPr>
          <a:xfrm>
            <a:off x="1331640" y="3933056"/>
            <a:ext cx="6400800" cy="1752600"/>
          </a:xfrm>
        </p:spPr>
        <p:txBody>
          <a:bodyPr>
            <a:normAutofit lnSpcReduction="10000"/>
          </a:bodyPr>
          <a:lstStyle/>
          <a:p>
            <a:endParaRPr lang="es-PE" dirty="0" smtClean="0"/>
          </a:p>
          <a:p>
            <a:r>
              <a:rPr lang="es-PE" sz="2400" b="1" dirty="0" smtClean="0">
                <a:solidFill>
                  <a:schemeClr val="tx1"/>
                </a:solidFill>
              </a:rPr>
              <a:t>COMITÉ DE IMPLEMENTACIÓN DEL</a:t>
            </a:r>
          </a:p>
          <a:p>
            <a:r>
              <a:rPr lang="es-PE" sz="2400" b="1" dirty="0" smtClean="0">
                <a:solidFill>
                  <a:schemeClr val="tx1"/>
                </a:solidFill>
              </a:rPr>
              <a:t>SISTEMA DE CONTROL INTERNO</a:t>
            </a:r>
          </a:p>
          <a:p>
            <a:r>
              <a:rPr lang="es-PE" sz="2400" b="1" dirty="0" smtClean="0">
                <a:solidFill>
                  <a:schemeClr val="tx1"/>
                </a:solidFill>
              </a:rPr>
              <a:t>Chulucanas, Febrero  2016</a:t>
            </a:r>
            <a:endParaRPr lang="es-PE" sz="2400" b="1" dirty="0">
              <a:solidFill>
                <a:schemeClr val="tx1"/>
              </a:solidFill>
            </a:endParaRPr>
          </a:p>
        </p:txBody>
      </p:sp>
      <p:sp>
        <p:nvSpPr>
          <p:cNvPr id="5" name="1 Título"/>
          <p:cNvSpPr txBox="1">
            <a:spLocks/>
          </p:cNvSpPr>
          <p:nvPr/>
        </p:nvSpPr>
        <p:spPr>
          <a:xfrm>
            <a:off x="683568" y="2132856"/>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E" sz="4400" b="0" i="0" u="none" strike="noStrike" kern="1200" cap="none" spc="0" normalizeH="0" baseline="0" noProof="0" dirty="0" smtClean="0">
                <a:ln>
                  <a:noFill/>
                </a:ln>
                <a:solidFill>
                  <a:schemeClr val="tx1"/>
                </a:solidFill>
                <a:effectLst/>
                <a:uLnTx/>
                <a:uFillTx/>
                <a:latin typeface="+mj-lt"/>
                <a:ea typeface="+mj-ea"/>
                <a:cs typeface="+mj-cs"/>
              </a:rPr>
              <a:t/>
            </a:r>
            <a:br>
              <a:rPr kumimoji="0" lang="es-PE" sz="4400" b="0" i="0" u="none" strike="noStrike" kern="1200" cap="none" spc="0" normalizeH="0" baseline="0" noProof="0" dirty="0" smtClean="0">
                <a:ln>
                  <a:noFill/>
                </a:ln>
                <a:solidFill>
                  <a:schemeClr val="tx1"/>
                </a:solidFill>
                <a:effectLst/>
                <a:uLnTx/>
                <a:uFillTx/>
                <a:latin typeface="+mj-lt"/>
                <a:ea typeface="+mj-ea"/>
                <a:cs typeface="+mj-cs"/>
              </a:rPr>
            </a:br>
            <a:r>
              <a:rPr kumimoji="0" lang="es-PE" sz="3600" b="0" i="0" u="none" strike="noStrike" kern="1200" cap="none" spc="0" normalizeH="0" baseline="0" noProof="0" dirty="0" smtClean="0">
                <a:ln>
                  <a:noFill/>
                </a:ln>
                <a:solidFill>
                  <a:schemeClr val="tx1"/>
                </a:solidFill>
                <a:effectLst/>
                <a:uLnTx/>
                <a:uFillTx/>
                <a:latin typeface="+mj-lt"/>
                <a:ea typeface="+mj-ea"/>
                <a:cs typeface="+mj-cs"/>
              </a:rPr>
              <a:t>IMPLEMENTACIÓN DEL CONTROL INTERNO EN LA MUNICIPALIDAD PROVINCIAL DE MORROPÓN - CHULUCANAS</a:t>
            </a:r>
            <a:endParaRPr kumimoji="0" lang="es-PE"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60648"/>
            <a:ext cx="8784976" cy="576064"/>
          </a:xfrm>
        </p:spPr>
        <p:txBody>
          <a:bodyPr>
            <a:normAutofit fontScale="90000"/>
          </a:bodyPr>
          <a:lstStyle/>
          <a:p>
            <a:r>
              <a:rPr lang="es-PE" sz="3200" b="1" dirty="0" smtClean="0"/>
              <a:t>¿CUÁNTOS TIPOS DE CONTROL INTERNO EXISTEN?</a:t>
            </a:r>
            <a:endParaRPr lang="es-PE" sz="3200" b="1" dirty="0"/>
          </a:p>
        </p:txBody>
      </p:sp>
      <p:pic>
        <p:nvPicPr>
          <p:cNvPr id="31746" name="Picture 2"/>
          <p:cNvPicPr>
            <a:picLocks noChangeAspect="1" noChangeArrowheads="1"/>
          </p:cNvPicPr>
          <p:nvPr/>
        </p:nvPicPr>
        <p:blipFill>
          <a:blip r:embed="rId2" cstate="print"/>
          <a:srcRect/>
          <a:stretch>
            <a:fillRect/>
          </a:stretch>
        </p:blipFill>
        <p:spPr bwMode="auto">
          <a:xfrm>
            <a:off x="0" y="836712"/>
            <a:ext cx="9144000" cy="602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dirty="0" smtClean="0"/>
              <a:t>SISTEMA DE CONTROL INTERNO</a:t>
            </a:r>
            <a:br>
              <a:rPr lang="es-PE" dirty="0" smtClean="0"/>
            </a:br>
            <a:r>
              <a:rPr lang="es-PE" sz="2200" b="1" dirty="0" smtClean="0"/>
              <a:t>¿CUÁL ES EL BENEFICIO DE CONTAR CON UN SISTEMA DE CONTROL INTERNO?</a:t>
            </a:r>
            <a:endParaRPr lang="es-PE" sz="2200" b="1" dirty="0"/>
          </a:p>
        </p:txBody>
      </p:sp>
      <p:sp>
        <p:nvSpPr>
          <p:cNvPr id="3" name="2 Marcador de contenido"/>
          <p:cNvSpPr>
            <a:spLocks noGrp="1"/>
          </p:cNvSpPr>
          <p:nvPr>
            <p:ph idx="1"/>
          </p:nvPr>
        </p:nvSpPr>
        <p:spPr/>
        <p:txBody>
          <a:bodyPr>
            <a:normAutofit fontScale="85000" lnSpcReduction="20000"/>
          </a:bodyPr>
          <a:lstStyle/>
          <a:p>
            <a:pPr algn="just"/>
            <a:r>
              <a:rPr lang="es-PE" u="sng" dirty="0" smtClean="0"/>
              <a:t>Seguridad razonable de</a:t>
            </a:r>
            <a:r>
              <a:rPr lang="es-PE" dirty="0" smtClean="0"/>
              <a:t>:</a:t>
            </a:r>
          </a:p>
          <a:p>
            <a:pPr algn="just"/>
            <a:r>
              <a:rPr lang="es-PE" dirty="0" smtClean="0"/>
              <a:t>Lograr los objetivos y metas establecidos.</a:t>
            </a:r>
          </a:p>
          <a:p>
            <a:pPr algn="just"/>
            <a:r>
              <a:rPr lang="es-PE" dirty="0" smtClean="0"/>
              <a:t>Lograr mayor eficiencia, eficacia, transparencia y economía en las operaciones.</a:t>
            </a:r>
          </a:p>
          <a:p>
            <a:pPr algn="just"/>
            <a:r>
              <a:rPr lang="es-PE" dirty="0" smtClean="0"/>
              <a:t>Lograr mayor calidad de los servicios públicos que presta. Los servicios prestados estén libres de deficiencias y contribuyan a generar satisfacción en los usuarios.</a:t>
            </a:r>
          </a:p>
          <a:p>
            <a:pPr algn="just"/>
            <a:r>
              <a:rPr lang="es-PE" dirty="0" smtClean="0"/>
              <a:t>Asegurar el cumplimiento del marco normativo (leyes, reglamentos, normas, reglas internas y contratos).</a:t>
            </a:r>
          </a:p>
          <a:p>
            <a:pPr algn="just"/>
            <a:r>
              <a:rPr lang="es-PE" dirty="0" smtClean="0"/>
              <a:t>Promover el desarrollo organizacional de la Municipalidad Provincial de Morropón – Chulucanas.</a:t>
            </a:r>
            <a:endParaRPr lang="es-P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dirty="0" smtClean="0"/>
              <a:t>SISTEMA DE CONTROL INTERNO</a:t>
            </a:r>
            <a:br>
              <a:rPr lang="es-PE" dirty="0" smtClean="0"/>
            </a:br>
            <a:r>
              <a:rPr lang="es-PE" sz="2200" b="1" dirty="0" smtClean="0"/>
              <a:t>¿CUÁL ES EL BENEFICIO DE CONTAR CON UN SISTEMA DE CONTROL INTERNO?</a:t>
            </a:r>
            <a:endParaRPr lang="es-PE" sz="2200" dirty="0"/>
          </a:p>
        </p:txBody>
      </p:sp>
      <p:sp>
        <p:nvSpPr>
          <p:cNvPr id="3" name="2 Marcador de contenido"/>
          <p:cNvSpPr>
            <a:spLocks noGrp="1"/>
          </p:cNvSpPr>
          <p:nvPr>
            <p:ph idx="1"/>
          </p:nvPr>
        </p:nvSpPr>
        <p:spPr/>
        <p:txBody>
          <a:bodyPr>
            <a:normAutofit fontScale="77500" lnSpcReduction="20000"/>
          </a:bodyPr>
          <a:lstStyle/>
          <a:p>
            <a:pPr algn="just"/>
            <a:r>
              <a:rPr lang="es-PE" b="1" dirty="0" smtClean="0"/>
              <a:t>Ningún proceso o práctica gerencial que se aplique en las entidades públicas esta completo sin la incorporación del control interno, los beneficios que este trae consigo son diversos:</a:t>
            </a:r>
          </a:p>
          <a:p>
            <a:pPr algn="just"/>
            <a:r>
              <a:rPr lang="es-PE" dirty="0" smtClean="0"/>
              <a:t>Impulsa la evaluación de desempeño (de la entidad, grupal, individual).</a:t>
            </a:r>
          </a:p>
          <a:p>
            <a:pPr algn="just"/>
            <a:r>
              <a:rPr lang="es-PE" dirty="0" smtClean="0"/>
              <a:t>Genera una corriente para documentar, controlar, evaluar y mejorar los procesos.</a:t>
            </a:r>
          </a:p>
          <a:p>
            <a:pPr algn="just"/>
            <a:r>
              <a:rPr lang="es-PE" dirty="0" smtClean="0"/>
              <a:t>Incentiva los principios de modernización (simplificación de procesos; eliminación de mermas, trabas burocráticas y duplicidad de actividades).</a:t>
            </a:r>
          </a:p>
          <a:p>
            <a:pPr algn="just"/>
            <a:r>
              <a:rPr lang="es-PE" dirty="0" smtClean="0"/>
              <a:t>Impulsa el respeto por la transparencia en el desarrollo de las operaciones de la entidad.</a:t>
            </a:r>
            <a:endParaRPr lang="es-P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229600" cy="1143000"/>
          </a:xfrm>
        </p:spPr>
        <p:txBody>
          <a:bodyPr/>
          <a:lstStyle/>
          <a:p>
            <a:r>
              <a:rPr lang="es-PE" dirty="0" smtClean="0"/>
              <a:t>SISTEMA DE CONTROL INTERNO</a:t>
            </a:r>
            <a:endParaRPr lang="es-PE" dirty="0"/>
          </a:p>
        </p:txBody>
      </p:sp>
      <p:pic>
        <p:nvPicPr>
          <p:cNvPr id="33794" name="Picture 2"/>
          <p:cNvPicPr>
            <a:picLocks noChangeAspect="1" noChangeArrowheads="1"/>
          </p:cNvPicPr>
          <p:nvPr/>
        </p:nvPicPr>
        <p:blipFill>
          <a:blip r:embed="rId3" cstate="print"/>
          <a:srcRect/>
          <a:stretch>
            <a:fillRect/>
          </a:stretch>
        </p:blipFill>
        <p:spPr bwMode="auto">
          <a:xfrm>
            <a:off x="1" y="1268760"/>
            <a:ext cx="9144000" cy="5589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E" sz="2800" dirty="0" smtClean="0"/>
              <a:t>SISTEMA DE CONTROL INTERNO </a:t>
            </a:r>
            <a:r>
              <a:rPr lang="es-PE" sz="2000" dirty="0" smtClean="0"/>
              <a:t/>
            </a:r>
            <a:br>
              <a:rPr lang="es-PE" sz="2000" dirty="0" smtClean="0"/>
            </a:br>
            <a:r>
              <a:rPr lang="es-PE" sz="2000" dirty="0" smtClean="0"/>
              <a:t>¿CÓMO IMPLEMENTAR EL SISTEMA DE CONTROL INTERNO?</a:t>
            </a:r>
            <a:endParaRPr lang="es-PE" sz="2000" dirty="0"/>
          </a:p>
        </p:txBody>
      </p:sp>
      <p:sp>
        <p:nvSpPr>
          <p:cNvPr id="3" name="2 Marcador de contenido"/>
          <p:cNvSpPr>
            <a:spLocks noGrp="1"/>
          </p:cNvSpPr>
          <p:nvPr>
            <p:ph idx="1"/>
          </p:nvPr>
        </p:nvSpPr>
        <p:spPr>
          <a:xfrm>
            <a:off x="1547664" y="1600200"/>
            <a:ext cx="7344816" cy="4525963"/>
          </a:xfrm>
        </p:spPr>
        <p:txBody>
          <a:bodyPr/>
          <a:lstStyle/>
          <a:p>
            <a:pPr>
              <a:buNone/>
            </a:pPr>
            <a:r>
              <a:rPr lang="es-PE" dirty="0" smtClean="0"/>
              <a:t>Se deben cumplir las tres fases siguientes:</a:t>
            </a:r>
          </a:p>
          <a:p>
            <a:pPr>
              <a:buNone/>
            </a:pPr>
            <a:endParaRPr lang="es-PE" dirty="0" smtClean="0"/>
          </a:p>
          <a:p>
            <a:pPr marL="514350" indent="-514350">
              <a:buAutoNum type="arabicPeriod"/>
            </a:pPr>
            <a:r>
              <a:rPr lang="es-PE" sz="4000" b="1" dirty="0" smtClean="0"/>
              <a:t>PLANIFICACIÓN</a:t>
            </a:r>
          </a:p>
          <a:p>
            <a:pPr marL="514350" indent="-514350">
              <a:buAutoNum type="arabicPeriod"/>
            </a:pPr>
            <a:r>
              <a:rPr lang="es-PE" sz="4000" b="1" dirty="0" smtClean="0"/>
              <a:t>EJECUCIÓN</a:t>
            </a:r>
          </a:p>
          <a:p>
            <a:pPr marL="514350" indent="-514350">
              <a:buAutoNum type="arabicPeriod"/>
            </a:pPr>
            <a:r>
              <a:rPr lang="es-PE" sz="4000" b="1" dirty="0" smtClean="0"/>
              <a:t>EVALUACIÓN DEL PROCESO DE  IMPLEMENTACIÓN</a:t>
            </a:r>
            <a:endParaRPr lang="es-PE" sz="4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E" dirty="0" smtClean="0"/>
              <a:t>SISTEMA DE CONTROL INTERNO </a:t>
            </a:r>
            <a:br>
              <a:rPr lang="es-PE" dirty="0" smtClean="0"/>
            </a:br>
            <a:r>
              <a:rPr lang="es-PE" sz="2200" dirty="0" smtClean="0"/>
              <a:t>¿CÓMO IMPLEMENTAR EL SISTEMA DE CONTROL INTERNO?</a:t>
            </a:r>
            <a:endParaRPr lang="es-PE" sz="2200" dirty="0"/>
          </a:p>
        </p:txBody>
      </p:sp>
      <p:sp>
        <p:nvSpPr>
          <p:cNvPr id="3" name="2 Marcador de contenido"/>
          <p:cNvSpPr>
            <a:spLocks noGrp="1"/>
          </p:cNvSpPr>
          <p:nvPr>
            <p:ph idx="1"/>
          </p:nvPr>
        </p:nvSpPr>
        <p:spPr>
          <a:xfrm>
            <a:off x="457200" y="1628800"/>
            <a:ext cx="8229600" cy="4824536"/>
          </a:xfrm>
        </p:spPr>
        <p:txBody>
          <a:bodyPr>
            <a:normAutofit fontScale="62500" lnSpcReduction="20000"/>
          </a:bodyPr>
          <a:lstStyle/>
          <a:p>
            <a:pPr>
              <a:buNone/>
            </a:pPr>
            <a:r>
              <a:rPr lang="es-PE" b="1" dirty="0" smtClean="0"/>
              <a:t>   1. PLANIFICACIÓN</a:t>
            </a:r>
          </a:p>
          <a:p>
            <a:r>
              <a:rPr lang="es-PE" dirty="0" smtClean="0"/>
              <a:t>1.1 COMPROMISO DE LA ALTA DIRECCIÓN</a:t>
            </a:r>
          </a:p>
          <a:p>
            <a:r>
              <a:rPr lang="es-PE" dirty="0" smtClean="0"/>
              <a:t>       </a:t>
            </a:r>
            <a:r>
              <a:rPr lang="es-PE" b="1" u="sng" dirty="0" smtClean="0"/>
              <a:t>Acta de compromiso</a:t>
            </a:r>
          </a:p>
          <a:p>
            <a:r>
              <a:rPr lang="es-PE" dirty="0" smtClean="0"/>
              <a:t>¿ Quién o quiénes la suscriben?</a:t>
            </a:r>
          </a:p>
          <a:p>
            <a:r>
              <a:rPr lang="es-PE" dirty="0" smtClean="0"/>
              <a:t>¿ Qué significa el compromiso de la Alta Dirección?</a:t>
            </a:r>
          </a:p>
          <a:p>
            <a:r>
              <a:rPr lang="es-PE" dirty="0" smtClean="0"/>
              <a:t>¿ Qué acción debe efectuar la Administración luego del compromiso </a:t>
            </a:r>
          </a:p>
          <a:p>
            <a:r>
              <a:rPr lang="es-PE" dirty="0" smtClean="0"/>
              <a:t>asumido?</a:t>
            </a:r>
          </a:p>
          <a:p>
            <a:r>
              <a:rPr lang="es-PE" dirty="0" smtClean="0"/>
              <a:t>       </a:t>
            </a:r>
            <a:r>
              <a:rPr lang="es-PE" b="1" u="sng" dirty="0" smtClean="0"/>
              <a:t>Constitución del Comité</a:t>
            </a:r>
          </a:p>
          <a:p>
            <a:r>
              <a:rPr lang="es-PE" dirty="0" smtClean="0"/>
              <a:t>¿ Porqué es necesario? </a:t>
            </a:r>
          </a:p>
          <a:p>
            <a:r>
              <a:rPr lang="es-PE" dirty="0" smtClean="0"/>
              <a:t>¿ Quiénes nombran al Comité? </a:t>
            </a:r>
          </a:p>
          <a:p>
            <a:r>
              <a:rPr lang="es-PE" dirty="0" smtClean="0"/>
              <a:t>¿ Quiénes lo integran</a:t>
            </a:r>
          </a:p>
          <a:p>
            <a:r>
              <a:rPr lang="es-PE" dirty="0" smtClean="0"/>
              <a:t>¿ Los que integran el Comité, deberán contar con algunas competencias </a:t>
            </a:r>
          </a:p>
          <a:p>
            <a:r>
              <a:rPr lang="es-PE" dirty="0" smtClean="0"/>
              <a:t>especiales?</a:t>
            </a:r>
          </a:p>
          <a:p>
            <a:r>
              <a:rPr lang="es-PE" dirty="0" smtClean="0"/>
              <a:t>¿ Personal del OCI formará parte de dicho equipo?</a:t>
            </a:r>
            <a:endParaRPr lang="es-P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E" dirty="0" smtClean="0"/>
              <a:t>SISTEMA DE CONTROL INTERNO </a:t>
            </a:r>
            <a:br>
              <a:rPr lang="es-PE" dirty="0" smtClean="0"/>
            </a:br>
            <a:r>
              <a:rPr lang="es-PE" sz="2200" dirty="0" smtClean="0"/>
              <a:t>¿CÓMO IMPLEMENTAR EL SISTEMA DE CONTROL INTERNO?</a:t>
            </a:r>
            <a:endParaRPr lang="es-PE" sz="2200" dirty="0"/>
          </a:p>
        </p:txBody>
      </p:sp>
      <p:sp>
        <p:nvSpPr>
          <p:cNvPr id="3" name="2 Marcador de contenido"/>
          <p:cNvSpPr>
            <a:spLocks noGrp="1"/>
          </p:cNvSpPr>
          <p:nvPr>
            <p:ph idx="1"/>
          </p:nvPr>
        </p:nvSpPr>
        <p:spPr>
          <a:xfrm>
            <a:off x="395536" y="1600200"/>
            <a:ext cx="8229600" cy="4525963"/>
          </a:xfrm>
        </p:spPr>
        <p:txBody>
          <a:bodyPr>
            <a:normAutofit fontScale="62500" lnSpcReduction="20000"/>
          </a:bodyPr>
          <a:lstStyle/>
          <a:p>
            <a:pPr>
              <a:buNone/>
            </a:pPr>
            <a:r>
              <a:rPr lang="es-PE" u="sng" dirty="0" smtClean="0"/>
              <a:t>Constitución del Comité considerará lo siguiente</a:t>
            </a:r>
            <a:r>
              <a:rPr lang="es-PE" dirty="0" smtClean="0"/>
              <a:t>:</a:t>
            </a:r>
          </a:p>
          <a:p>
            <a:pPr algn="just">
              <a:buNone/>
            </a:pPr>
            <a:r>
              <a:rPr lang="es-PE" dirty="0" smtClean="0"/>
              <a:t>a. Contará con miembros titulares y suplentes. Dependerá directamente del Titular de la Municipalidad.</a:t>
            </a:r>
          </a:p>
          <a:p>
            <a:pPr algn="just">
              <a:buNone/>
            </a:pPr>
            <a:r>
              <a:rPr lang="es-PE" dirty="0" smtClean="0"/>
              <a:t>b. Se reunirá las veces necesarias siendo recomendable que por cada reunión se elabore un acta que contenga los compromisos contraídos.</a:t>
            </a:r>
          </a:p>
          <a:p>
            <a:pPr algn="just">
              <a:buNone/>
            </a:pPr>
            <a:r>
              <a:rPr lang="es-PE" dirty="0" smtClean="0"/>
              <a:t>c. Propondrá al Titular, la capacitación al personal de la municipalidad sobre el marco conceptual y normativo del control interno, facilitando el desarrollo de todas las acciones necesarias para la implementación.</a:t>
            </a:r>
          </a:p>
          <a:p>
            <a:pPr algn="just">
              <a:buNone/>
            </a:pPr>
            <a:r>
              <a:rPr lang="es-PE" dirty="0" smtClean="0"/>
              <a:t>d. Realizará con el apoyo de todos los funcionarios encargados y responsables de cada una de las unidades orgánicas (Gerencias, Subgerencias, oficinas, unidad, etc.), el diagnóstico del sistema de control interno de la municipalidad.</a:t>
            </a:r>
          </a:p>
          <a:p>
            <a:pPr algn="just">
              <a:buNone/>
            </a:pPr>
            <a:r>
              <a:rPr lang="es-PE" dirty="0" smtClean="0"/>
              <a:t>e. Coordinará las acciones para el proceso de implementación, así como informará sobre el seguimiento de los avances.</a:t>
            </a:r>
          </a:p>
          <a:p>
            <a:pPr algn="just">
              <a:buNone/>
            </a:pPr>
            <a:r>
              <a:rPr lang="es-PE" dirty="0" smtClean="0"/>
              <a:t>f. La participación del Jefe de OCI o su representante se da en calidad de Veedor en las sesiones, procesos o actos que realice el Comité</a:t>
            </a:r>
            <a:endParaRPr lang="es-P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E" dirty="0" smtClean="0"/>
              <a:t>SISTEMA DE CONTROL INTERNO </a:t>
            </a:r>
            <a:br>
              <a:rPr lang="es-PE" dirty="0" smtClean="0"/>
            </a:br>
            <a:r>
              <a:rPr lang="es-PE" sz="2200" dirty="0" smtClean="0"/>
              <a:t>¿CÓMO IMPLEMENTAR EL SISTEMA DE CONTROL INTERNO?</a:t>
            </a:r>
            <a:endParaRPr lang="es-PE" sz="2200" dirty="0"/>
          </a:p>
        </p:txBody>
      </p:sp>
      <p:sp>
        <p:nvSpPr>
          <p:cNvPr id="3" name="2 Marcador de contenido"/>
          <p:cNvSpPr>
            <a:spLocks noGrp="1"/>
          </p:cNvSpPr>
          <p:nvPr>
            <p:ph idx="1"/>
          </p:nvPr>
        </p:nvSpPr>
        <p:spPr>
          <a:xfrm>
            <a:off x="457200" y="1600200"/>
            <a:ext cx="8229600" cy="4853136"/>
          </a:xfrm>
        </p:spPr>
        <p:txBody>
          <a:bodyPr>
            <a:normAutofit fontScale="77500" lnSpcReduction="20000"/>
          </a:bodyPr>
          <a:lstStyle/>
          <a:p>
            <a:pPr>
              <a:buNone/>
            </a:pPr>
            <a:r>
              <a:rPr lang="es-PE" u="sng" dirty="0" smtClean="0"/>
              <a:t>1.PLANIFICACIÓN</a:t>
            </a:r>
          </a:p>
          <a:p>
            <a:pPr>
              <a:buNone/>
            </a:pPr>
            <a:r>
              <a:rPr lang="es-PE" dirty="0" smtClean="0"/>
              <a:t>   </a:t>
            </a:r>
            <a:r>
              <a:rPr lang="es-PE" u="sng" dirty="0" smtClean="0"/>
              <a:t>1.2 DIAGNÓSTICO</a:t>
            </a:r>
          </a:p>
          <a:p>
            <a:pPr algn="just"/>
            <a:r>
              <a:rPr lang="es-PE" dirty="0" smtClean="0"/>
              <a:t>Es un medio de análisis para determinar el estado situacional actual del Sistema de Control Interno, con respecto a lo establecido por las Normas de Control Interno. La información obtenida constituye el insumo principal para la implementación del Control Interno</a:t>
            </a:r>
          </a:p>
          <a:p>
            <a:pPr algn="just">
              <a:buNone/>
            </a:pPr>
            <a:r>
              <a:rPr lang="es-PE" dirty="0" smtClean="0"/>
              <a:t>           a.  Programa de trabajo.</a:t>
            </a:r>
          </a:p>
          <a:p>
            <a:pPr algn="just">
              <a:buNone/>
            </a:pPr>
            <a:r>
              <a:rPr lang="es-PE" dirty="0" smtClean="0"/>
              <a:t>           b. Recopilación de información a través de la indagación, encuestas, etc. (obtención de la documentación que sustente los Macro Procesos y Micro Procesos).  Resultados de los cuestionarios cursados a las unidades orgánicas, relacionados a los cinco componentes de la estructura de control interno</a:t>
            </a:r>
            <a:endParaRPr lang="es-P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E" dirty="0" smtClean="0"/>
              <a:t>SISTEMA DE CONTROL INTERNO </a:t>
            </a:r>
            <a:br>
              <a:rPr lang="es-PE" dirty="0" smtClean="0"/>
            </a:br>
            <a:r>
              <a:rPr lang="es-PE" sz="2200" dirty="0" smtClean="0"/>
              <a:t>¿CÓMO IMPLEMENTAR EL SISTEMA DE CONTROL INTERNO?</a:t>
            </a:r>
            <a:endParaRPr lang="es-PE" sz="2200" dirty="0"/>
          </a:p>
        </p:txBody>
      </p:sp>
      <p:sp>
        <p:nvSpPr>
          <p:cNvPr id="3" name="2 Marcador de contenido"/>
          <p:cNvSpPr>
            <a:spLocks noGrp="1"/>
          </p:cNvSpPr>
          <p:nvPr>
            <p:ph idx="1"/>
          </p:nvPr>
        </p:nvSpPr>
        <p:spPr>
          <a:xfrm>
            <a:off x="457200" y="1844824"/>
            <a:ext cx="8229600" cy="4680520"/>
          </a:xfrm>
        </p:spPr>
        <p:txBody>
          <a:bodyPr>
            <a:normAutofit fontScale="62500" lnSpcReduction="20000"/>
          </a:bodyPr>
          <a:lstStyle/>
          <a:p>
            <a:pPr>
              <a:buNone/>
            </a:pPr>
            <a:r>
              <a:rPr lang="es-PE" u="sng" dirty="0" smtClean="0"/>
              <a:t>1. PLANIFICACIÓN</a:t>
            </a:r>
          </a:p>
          <a:p>
            <a:pPr>
              <a:buNone/>
            </a:pPr>
            <a:r>
              <a:rPr lang="es-PE" dirty="0" smtClean="0"/>
              <a:t>     </a:t>
            </a:r>
            <a:r>
              <a:rPr lang="es-PE" u="sng" dirty="0" smtClean="0"/>
              <a:t>1.2 DIAGNÓSTICO</a:t>
            </a:r>
          </a:p>
          <a:p>
            <a:pPr>
              <a:buNone/>
            </a:pPr>
            <a:r>
              <a:rPr lang="es-PE" dirty="0" smtClean="0"/>
              <a:t>            a.  Análisis de información (uso de </a:t>
            </a:r>
            <a:r>
              <a:rPr lang="es-PE" dirty="0" err="1" smtClean="0"/>
              <a:t>flujogramas</a:t>
            </a:r>
            <a:r>
              <a:rPr lang="es-PE" dirty="0" smtClean="0"/>
              <a:t>) y Análisis normativo.</a:t>
            </a:r>
          </a:p>
          <a:p>
            <a:pPr>
              <a:buNone/>
            </a:pPr>
            <a:r>
              <a:rPr lang="es-PE" dirty="0"/>
              <a:t> </a:t>
            </a:r>
            <a:r>
              <a:rPr lang="es-PE" dirty="0" smtClean="0"/>
              <a:t>           b. Identificación de debilidades y fortalezas (análisis FODA del SCI).</a:t>
            </a:r>
          </a:p>
          <a:p>
            <a:pPr>
              <a:buNone/>
            </a:pPr>
            <a:r>
              <a:rPr lang="es-PE" dirty="0" smtClean="0"/>
              <a:t>                 Contribuye a la obtención del diagnóstico del SCI de la Entidad.</a:t>
            </a:r>
          </a:p>
          <a:p>
            <a:pPr>
              <a:buNone/>
            </a:pPr>
            <a:r>
              <a:rPr lang="es-PE" dirty="0" smtClean="0"/>
              <a:t>                  -La clasificación de los riesgos.</a:t>
            </a:r>
          </a:p>
          <a:p>
            <a:pPr>
              <a:buNone/>
            </a:pPr>
            <a:r>
              <a:rPr lang="es-PE" dirty="0" smtClean="0"/>
              <a:t>                  -La realización de la matriz de riegos o mapeo de riesgos.</a:t>
            </a:r>
          </a:p>
          <a:p>
            <a:pPr>
              <a:buNone/>
            </a:pPr>
            <a:r>
              <a:rPr lang="es-PE" dirty="0" smtClean="0"/>
              <a:t>             c. Informe de diagnóstico (Resultado).</a:t>
            </a:r>
          </a:p>
          <a:p>
            <a:pPr>
              <a:buNone/>
            </a:pPr>
            <a:r>
              <a:rPr lang="es-PE" dirty="0" smtClean="0"/>
              <a:t>     </a:t>
            </a:r>
            <a:r>
              <a:rPr lang="es-PE" u="sng" dirty="0" smtClean="0"/>
              <a:t>1.3 PLAN DE TRABAJO</a:t>
            </a:r>
          </a:p>
          <a:p>
            <a:pPr>
              <a:buNone/>
            </a:pPr>
            <a:r>
              <a:rPr lang="es-PE" dirty="0" smtClean="0"/>
              <a:t>            Descripción de actividad</a:t>
            </a:r>
          </a:p>
          <a:p>
            <a:pPr>
              <a:buNone/>
            </a:pPr>
            <a:r>
              <a:rPr lang="es-PE" dirty="0" smtClean="0"/>
              <a:t>            Responsables y cronograma de ejecución</a:t>
            </a:r>
          </a:p>
          <a:p>
            <a:pPr>
              <a:buNone/>
            </a:pPr>
            <a:r>
              <a:rPr lang="es-PE" dirty="0" smtClean="0"/>
              <a:t>            Desarrollo del Plan de Trabajo para la implementación del Control Interno</a:t>
            </a:r>
            <a:endParaRPr lang="es-P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lstStyle/>
          <a:p>
            <a:r>
              <a:rPr lang="es-PE" dirty="0" smtClean="0"/>
              <a:t>CONTROL INTERNO</a:t>
            </a:r>
            <a:endParaRPr lang="es-PE" dirty="0"/>
          </a:p>
        </p:txBody>
      </p:sp>
      <p:sp>
        <p:nvSpPr>
          <p:cNvPr id="3" name="2 Marcador de contenido"/>
          <p:cNvSpPr>
            <a:spLocks noGrp="1"/>
          </p:cNvSpPr>
          <p:nvPr>
            <p:ph idx="1"/>
          </p:nvPr>
        </p:nvSpPr>
        <p:spPr>
          <a:xfrm>
            <a:off x="457200" y="1268760"/>
            <a:ext cx="8229600" cy="5400600"/>
          </a:xfrm>
        </p:spPr>
        <p:txBody>
          <a:bodyPr>
            <a:normAutofit fontScale="62500" lnSpcReduction="20000"/>
          </a:bodyPr>
          <a:lstStyle/>
          <a:p>
            <a:pPr algn="just">
              <a:buNone/>
            </a:pPr>
            <a:r>
              <a:rPr lang="es-PE" dirty="0" smtClean="0"/>
              <a:t>¿QUIENES SE ENCARGAN DEL CONTROL INTERNO EN LOS GOBIERNOS LOCALES?</a:t>
            </a:r>
          </a:p>
          <a:p>
            <a:pPr algn="just"/>
            <a:r>
              <a:rPr lang="es-PE" dirty="0" smtClean="0"/>
              <a:t>Tal como señala el concepto de Control Interno, las funciones del mismo son principalmente responsabilidad del Alcalde, de los funcionarios y de los servidores de la municipalidad. Aunque con distinto énfasis y de acuerdo a las funciones de cada uno, la aplicación del control interno requiere de parte de todos ellos, un compromiso, una planificación sistemática y la verificación del cumplimiento de las tareas asignadas.</a:t>
            </a:r>
          </a:p>
          <a:p>
            <a:pPr algn="just"/>
            <a:r>
              <a:rPr lang="es-PE" dirty="0" smtClean="0"/>
              <a:t>A nivel de roles, podríamos mencionar las siguientes funciones:</a:t>
            </a:r>
          </a:p>
          <a:p>
            <a:pPr algn="just"/>
            <a:r>
              <a:rPr lang="es-PE" dirty="0" smtClean="0"/>
              <a:t>Rol del Alcalde:</a:t>
            </a:r>
          </a:p>
          <a:p>
            <a:pPr algn="just">
              <a:buNone/>
            </a:pPr>
            <a:r>
              <a:rPr lang="es-PE" dirty="0"/>
              <a:t> </a:t>
            </a:r>
            <a:r>
              <a:rPr lang="es-PE" dirty="0" smtClean="0"/>
              <a:t>             a.  Dictar políticas y pautas para la implementación sistemática del Control Interno.</a:t>
            </a:r>
          </a:p>
          <a:p>
            <a:pPr algn="just">
              <a:buNone/>
            </a:pPr>
            <a:r>
              <a:rPr lang="es-PE" dirty="0"/>
              <a:t> </a:t>
            </a:r>
            <a:r>
              <a:rPr lang="es-PE" dirty="0" smtClean="0"/>
              <a:t>              b.   Aprobar el plan de implementación.</a:t>
            </a:r>
          </a:p>
          <a:p>
            <a:pPr algn="just">
              <a:buNone/>
            </a:pPr>
            <a:r>
              <a:rPr lang="es-PE" dirty="0"/>
              <a:t> </a:t>
            </a:r>
            <a:r>
              <a:rPr lang="es-PE" dirty="0" smtClean="0"/>
              <a:t>              c.   Dar seguimiento general a la aplicación de las normas a nivel de gerencias.</a:t>
            </a:r>
          </a:p>
          <a:p>
            <a:pPr algn="just">
              <a:buNone/>
            </a:pPr>
            <a:r>
              <a:rPr lang="es-PE" dirty="0"/>
              <a:t> </a:t>
            </a:r>
            <a:r>
              <a:rPr lang="es-PE" dirty="0" smtClean="0"/>
              <a:t>              d.   Disponer la implementación de correctivos y medidas.</a:t>
            </a:r>
          </a:p>
          <a:p>
            <a:pPr algn="just">
              <a:buNone/>
            </a:pPr>
            <a:r>
              <a:rPr lang="es-PE" dirty="0" smtClean="0"/>
              <a:t>               e.   Aprobar medidas de fortalecimiento institucional.</a:t>
            </a:r>
          </a:p>
          <a:p>
            <a:pPr algn="just">
              <a:buNone/>
            </a:pPr>
            <a:r>
              <a:rPr lang="es-PE" dirty="0" smtClean="0"/>
              <a:t>               f. Respaldar y promover una cultura orientada al buen desempeño institucional, a la rendición de cuentas y a las practicas de control.</a:t>
            </a:r>
            <a:endParaRPr lang="es-P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¿QUÉ ES EL CONTROL INTERNO?</a:t>
            </a:r>
            <a:endParaRPr lang="es-PE" dirty="0"/>
          </a:p>
        </p:txBody>
      </p:sp>
      <p:sp>
        <p:nvSpPr>
          <p:cNvPr id="3" name="2 Marcador de contenido"/>
          <p:cNvSpPr>
            <a:spLocks noGrp="1"/>
          </p:cNvSpPr>
          <p:nvPr>
            <p:ph idx="1"/>
          </p:nvPr>
        </p:nvSpPr>
        <p:spPr/>
        <p:txBody>
          <a:bodyPr>
            <a:normAutofit/>
          </a:bodyPr>
          <a:lstStyle/>
          <a:p>
            <a:pPr algn="just"/>
            <a:r>
              <a:rPr lang="es-PE" dirty="0" smtClean="0"/>
              <a:t>ES UN PROCESO INTEGRAL QUE REALIZA EL TITULAR, LOS FUNCIONARIOS Y SERVIDORES PARA DAR SEGURIDAD RAZONABLE AL CUMPLIMIENTO DE SUS OBJETIVOS.</a:t>
            </a:r>
          </a:p>
          <a:p>
            <a:pPr algn="just"/>
            <a:r>
              <a:rPr lang="es-PE" dirty="0" smtClean="0"/>
              <a:t>SE DEBE TENER EN CUENTA QUE LA EFICACIA DEL CONTROL INTERNO SE VERÁ LIMITADA POR EL RIESGO DE ERRORES HUMANOS EN LA TOMA DE DECISIONES.</a:t>
            </a:r>
            <a:endParaRPr lang="es-P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lstStyle/>
          <a:p>
            <a:r>
              <a:rPr lang="es-PE" dirty="0" smtClean="0"/>
              <a:t>CONTROL INTERNO </a:t>
            </a:r>
            <a:endParaRPr lang="es-PE" dirty="0"/>
          </a:p>
        </p:txBody>
      </p:sp>
      <p:sp>
        <p:nvSpPr>
          <p:cNvPr id="3" name="2 Marcador de contenido"/>
          <p:cNvSpPr>
            <a:spLocks noGrp="1"/>
          </p:cNvSpPr>
          <p:nvPr>
            <p:ph idx="1"/>
          </p:nvPr>
        </p:nvSpPr>
        <p:spPr>
          <a:xfrm>
            <a:off x="457200" y="1268760"/>
            <a:ext cx="8229600" cy="5256584"/>
          </a:xfrm>
        </p:spPr>
        <p:txBody>
          <a:bodyPr>
            <a:normAutofit fontScale="62500" lnSpcReduction="20000"/>
          </a:bodyPr>
          <a:lstStyle/>
          <a:p>
            <a:pPr algn="just">
              <a:buNone/>
            </a:pPr>
            <a:r>
              <a:rPr lang="es-PE" b="1" dirty="0" smtClean="0"/>
              <a:t>¿QUIENES SE ENCARGAN DEL CONTROL INTERNO EN LOS GOBIERNOS LOCALES?</a:t>
            </a:r>
          </a:p>
          <a:p>
            <a:pPr>
              <a:buNone/>
            </a:pPr>
            <a:r>
              <a:rPr lang="es-PE" dirty="0" smtClean="0"/>
              <a:t>      </a:t>
            </a:r>
            <a:r>
              <a:rPr lang="es-PE" b="1" u="sng" dirty="0" smtClean="0"/>
              <a:t>Rol de los funcionarios</a:t>
            </a:r>
          </a:p>
          <a:p>
            <a:pPr algn="just"/>
            <a:r>
              <a:rPr lang="es-PE" dirty="0" smtClean="0"/>
              <a:t>Identificar y valorar los riesgos que afectan el cumplimiento de la misión y el logro de los objetivos institucionales.</a:t>
            </a:r>
          </a:p>
          <a:p>
            <a:pPr algn="just"/>
            <a:r>
              <a:rPr lang="es-PE" dirty="0" smtClean="0"/>
              <a:t>Realizar acciones preventivas para reducir o eliminar riesgos potenciales.</a:t>
            </a:r>
          </a:p>
          <a:p>
            <a:pPr algn="just"/>
            <a:r>
              <a:rPr lang="es-PE" dirty="0" smtClean="0"/>
              <a:t>Proponer y ejecutar acciones sistemáticas de mejora de los procesos en base a las acciones de control interno preventivo.</a:t>
            </a:r>
          </a:p>
          <a:p>
            <a:pPr algn="just"/>
            <a:r>
              <a:rPr lang="es-PE" dirty="0" smtClean="0"/>
              <a:t>Aplicar las políticas de control interno, así como desarrollar las acciones que le competen en el marco del plan de implementación.</a:t>
            </a:r>
          </a:p>
          <a:p>
            <a:pPr algn="just"/>
            <a:r>
              <a:rPr lang="es-PE" dirty="0" smtClean="0"/>
              <a:t>Monitorear la implementación del control interno en sus respectivas gerencias.</a:t>
            </a:r>
          </a:p>
          <a:p>
            <a:pPr algn="just"/>
            <a:r>
              <a:rPr lang="es-PE" dirty="0" smtClean="0"/>
              <a:t>Motivar e integrar al personal en torno a la práctica cotidiana del control interno haciéndoles ver su importancia para el desempeño institucional.</a:t>
            </a:r>
          </a:p>
          <a:p>
            <a:pPr algn="just"/>
            <a:r>
              <a:rPr lang="es-PE" dirty="0" smtClean="0"/>
              <a:t>Estar informado sobre las políticas y pautas de control interno y comunicar sobre las mismas para su aplicación.</a:t>
            </a:r>
          </a:p>
          <a:p>
            <a:pPr algn="just"/>
            <a:r>
              <a:rPr lang="es-PE" dirty="0" smtClean="0"/>
              <a:t>Sistematizar y preservar la información generada como consecuencia de la implementación del control Interno.</a:t>
            </a:r>
            <a:endParaRPr lang="es-P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PE" dirty="0" smtClean="0"/>
              <a:t>CONTROL INTERNO</a:t>
            </a:r>
            <a:endParaRPr lang="es-PE" dirty="0"/>
          </a:p>
        </p:txBody>
      </p:sp>
      <p:sp>
        <p:nvSpPr>
          <p:cNvPr id="3" name="2 Marcador de contenido"/>
          <p:cNvSpPr>
            <a:spLocks noGrp="1"/>
          </p:cNvSpPr>
          <p:nvPr>
            <p:ph idx="1"/>
          </p:nvPr>
        </p:nvSpPr>
        <p:spPr>
          <a:xfrm>
            <a:off x="457200" y="1268760"/>
            <a:ext cx="8229600" cy="5040560"/>
          </a:xfrm>
        </p:spPr>
        <p:txBody>
          <a:bodyPr>
            <a:normAutofit fontScale="55000" lnSpcReduction="20000"/>
          </a:bodyPr>
          <a:lstStyle/>
          <a:p>
            <a:pPr algn="just">
              <a:buNone/>
            </a:pPr>
            <a:r>
              <a:rPr lang="es-PE" b="1" dirty="0" smtClean="0"/>
              <a:t>¿QUIENES SE ENCARGAN DEL CONTROL INTERNO EN LOS GOBIERNOS LOCALES?</a:t>
            </a:r>
          </a:p>
          <a:p>
            <a:pPr algn="just">
              <a:buNone/>
            </a:pPr>
            <a:r>
              <a:rPr lang="es-PE" b="1" dirty="0" smtClean="0"/>
              <a:t>      </a:t>
            </a:r>
            <a:r>
              <a:rPr lang="es-PE" b="1" u="sng" dirty="0" smtClean="0"/>
              <a:t>Rol de los servidores</a:t>
            </a:r>
          </a:p>
          <a:p>
            <a:pPr algn="just"/>
            <a:r>
              <a:rPr lang="es-PE" dirty="0" smtClean="0"/>
              <a:t>Identificar riesgos que puedan afectar el cumplimiento de la misión y el logro de los objetivos específicos encargados.</a:t>
            </a:r>
          </a:p>
          <a:p>
            <a:pPr algn="just"/>
            <a:r>
              <a:rPr lang="es-PE" dirty="0" smtClean="0"/>
              <a:t>Proponer iniciativas de solución a los problemas identificados.</a:t>
            </a:r>
          </a:p>
          <a:p>
            <a:pPr algn="just"/>
            <a:r>
              <a:rPr lang="es-PE" dirty="0" smtClean="0"/>
              <a:t>Implementar las recomendaciones relativas al control interno preventivo de acuerdo a la función que cumple en la entidad.</a:t>
            </a:r>
          </a:p>
          <a:p>
            <a:pPr algn="just"/>
            <a:r>
              <a:rPr lang="es-PE" dirty="0" smtClean="0"/>
              <a:t>Cumplir las tareas de control encomendadas en los plazos y con la calidad solicitada.</a:t>
            </a:r>
          </a:p>
          <a:p>
            <a:pPr algn="just"/>
            <a:r>
              <a:rPr lang="es-PE" dirty="0" smtClean="0"/>
              <a:t>Sistematizar la información producida en torno a la implementación del control </a:t>
            </a:r>
          </a:p>
          <a:p>
            <a:pPr algn="just"/>
            <a:r>
              <a:rPr lang="es-PE" dirty="0" smtClean="0"/>
              <a:t>interno.</a:t>
            </a:r>
          </a:p>
          <a:p>
            <a:pPr algn="just">
              <a:buNone/>
            </a:pPr>
            <a:r>
              <a:rPr lang="es-PE" dirty="0" smtClean="0"/>
              <a:t>      </a:t>
            </a:r>
            <a:r>
              <a:rPr lang="es-PE" b="1" u="sng" dirty="0" smtClean="0"/>
              <a:t>Rol del Concejo Municipal</a:t>
            </a:r>
          </a:p>
          <a:p>
            <a:pPr algn="just"/>
            <a:r>
              <a:rPr lang="es-PE" dirty="0" smtClean="0"/>
              <a:t>Fiscalización de las actividades en las municipalidades conforme a sus atribuciones legales.</a:t>
            </a:r>
          </a:p>
          <a:p>
            <a:pPr algn="just"/>
            <a:r>
              <a:rPr lang="es-PE" dirty="0" smtClean="0"/>
              <a:t>Fiscalizar la gestión de los funcionarios de la municipalidad.</a:t>
            </a:r>
          </a:p>
          <a:p>
            <a:pPr algn="just"/>
            <a:r>
              <a:rPr lang="es-PE" dirty="0" smtClean="0"/>
              <a:t>Aprobar el régimen de organización interior y funcionamiento del gobierno local.</a:t>
            </a:r>
          </a:p>
          <a:p>
            <a:pPr algn="just"/>
            <a:r>
              <a:rPr lang="es-PE" dirty="0" smtClean="0"/>
              <a:t>Solicitar la realización de exámenes especiales, auditorías económicas y otros actos de control.</a:t>
            </a:r>
            <a:endParaRPr lang="es-P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dirty="0" smtClean="0"/>
              <a:t>OBJETIVOS DE LA IMPLANTACIÓN DEL CONTROL INTERNO</a:t>
            </a:r>
            <a:endParaRPr lang="es-PE" dirty="0"/>
          </a:p>
        </p:txBody>
      </p:sp>
      <p:sp>
        <p:nvSpPr>
          <p:cNvPr id="3" name="2 Marcador de contenido"/>
          <p:cNvSpPr>
            <a:spLocks noGrp="1"/>
          </p:cNvSpPr>
          <p:nvPr>
            <p:ph idx="1"/>
          </p:nvPr>
        </p:nvSpPr>
        <p:spPr>
          <a:xfrm>
            <a:off x="457200" y="1844824"/>
            <a:ext cx="8229600" cy="4608512"/>
          </a:xfrm>
        </p:spPr>
        <p:txBody>
          <a:bodyPr>
            <a:normAutofit fontScale="70000" lnSpcReduction="20000"/>
          </a:bodyPr>
          <a:lstStyle/>
          <a:p>
            <a:pPr algn="just">
              <a:buNone/>
            </a:pPr>
            <a:r>
              <a:rPr lang="es-PE" dirty="0" smtClean="0"/>
              <a:t>a) Promover y optimizar la eficiencia, eficacia, transparencia y economía en las operaciones de la entidad, así como la calidad de los servicios públicos que presta;</a:t>
            </a:r>
          </a:p>
          <a:p>
            <a:pPr algn="just">
              <a:buNone/>
            </a:pPr>
            <a:r>
              <a:rPr lang="es-PE" dirty="0" smtClean="0"/>
              <a:t>b) Cuidar y resguardar los recursos y bienes del Estado contra cualquier forma de pérdida, deterioro, uso indebido y actos ilegales, así como, en general, contra todo hecho irregular o situación perjudicial que pudiera afectarlos;</a:t>
            </a:r>
          </a:p>
          <a:p>
            <a:pPr algn="just">
              <a:buNone/>
            </a:pPr>
            <a:r>
              <a:rPr lang="es-PE" dirty="0" smtClean="0"/>
              <a:t>c) Cumplir la normatividad aplicable a la entidad y sus operaciones;</a:t>
            </a:r>
          </a:p>
          <a:p>
            <a:pPr algn="just">
              <a:buNone/>
            </a:pPr>
            <a:r>
              <a:rPr lang="es-PE" dirty="0" smtClean="0"/>
              <a:t>d) Garantizar la confiabilidad y oportunidad de la información;</a:t>
            </a:r>
          </a:p>
          <a:p>
            <a:pPr algn="just">
              <a:buNone/>
            </a:pPr>
            <a:r>
              <a:rPr lang="es-PE" dirty="0" smtClean="0"/>
              <a:t>e) Fomentar e impulsar la práctica de valores institucionales;</a:t>
            </a:r>
          </a:p>
          <a:p>
            <a:pPr algn="just">
              <a:buNone/>
            </a:pPr>
            <a:r>
              <a:rPr lang="es-PE" dirty="0" smtClean="0"/>
              <a:t>f) Promover el cumplimiento de los funcionarios o servidores públicos de rendir cuenta por los fondos y bienes públicos a su cargo y/o por una misión u objetivo encargado y aceptado.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dirty="0" smtClean="0"/>
              <a:t> </a:t>
            </a:r>
            <a:r>
              <a:rPr lang="es-PE" sz="3100" dirty="0" smtClean="0"/>
              <a:t>Art.7º de la Ley 27785, Ley Orgánica del Sistema Nacional de Control y de la Contraloría</a:t>
            </a:r>
            <a:br>
              <a:rPr lang="es-PE" sz="3100" dirty="0" smtClean="0"/>
            </a:br>
            <a:r>
              <a:rPr lang="es-PE" sz="3100" dirty="0" smtClean="0"/>
              <a:t>General de la República</a:t>
            </a:r>
            <a:endParaRPr lang="es-PE" sz="3100" dirty="0"/>
          </a:p>
        </p:txBody>
      </p:sp>
      <p:sp>
        <p:nvSpPr>
          <p:cNvPr id="3" name="2 Marcador de contenido"/>
          <p:cNvSpPr>
            <a:spLocks noGrp="1"/>
          </p:cNvSpPr>
          <p:nvPr>
            <p:ph idx="1"/>
          </p:nvPr>
        </p:nvSpPr>
        <p:spPr/>
        <p:txBody>
          <a:bodyPr>
            <a:normAutofit fontScale="85000" lnSpcReduction="20000"/>
          </a:bodyPr>
          <a:lstStyle/>
          <a:p>
            <a:pPr algn="just"/>
            <a:r>
              <a:rPr lang="es-PE" dirty="0" smtClean="0"/>
              <a:t>Los funcionarios que están con la modernidad, cuando deciden la implantación de un Sistema de Gestión de Procesos, un Sistema de Gestión de Riesgos y un Sistema de Gestión de la Calidad, lo realizan por convicción propia, sin que exista una ley o norma que se los exija, lo realizan por propia iniciativa, debido a que sienten la necesidad de mejorar sus sistemas administrativos, sus procesos, sus actividades, sus operaciones.</a:t>
            </a:r>
          </a:p>
          <a:p>
            <a:pPr algn="just"/>
            <a:r>
              <a:rPr lang="es-PE" dirty="0" smtClean="0"/>
              <a:t>Lo hacen para mejorar su productividad, administrar sus riesgos, para que sus actividades y/u operaciones sean eficientes y efectivas, que contribuyan al cumplimiento de metas y objetivos.</a:t>
            </a:r>
            <a:endParaRPr lang="es-P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PE" sz="2800" dirty="0" smtClean="0"/>
              <a:t>IMPLEMENTACION DEL SISTEMA DE CONTROL </a:t>
            </a:r>
            <a:br>
              <a:rPr lang="es-PE" sz="2800" dirty="0" smtClean="0"/>
            </a:br>
            <a:r>
              <a:rPr lang="es-PE" sz="2800" dirty="0" smtClean="0"/>
              <a:t>INTERNO EN LA MUNICIPALIDAD PROVINCIAL DE MORROPÓN - CHULUCANAS</a:t>
            </a:r>
            <a:endParaRPr lang="es-PE" sz="2800" dirty="0"/>
          </a:p>
        </p:txBody>
      </p:sp>
      <p:sp>
        <p:nvSpPr>
          <p:cNvPr id="3" name="2 Marcador de contenido"/>
          <p:cNvSpPr>
            <a:spLocks noGrp="1"/>
          </p:cNvSpPr>
          <p:nvPr>
            <p:ph idx="1"/>
          </p:nvPr>
        </p:nvSpPr>
        <p:spPr/>
        <p:txBody>
          <a:bodyPr>
            <a:normAutofit fontScale="77500" lnSpcReduction="20000"/>
          </a:bodyPr>
          <a:lstStyle/>
          <a:p>
            <a:pPr algn="just"/>
            <a:r>
              <a:rPr lang="es-PE" dirty="0" smtClean="0"/>
              <a:t>La implementación del Sistema de Control Interno implica que las autoridades y el personal que labora en la Municipalidad Provincial de </a:t>
            </a:r>
            <a:r>
              <a:rPr lang="es-PE" dirty="0" err="1" smtClean="0"/>
              <a:t>Morropón</a:t>
            </a:r>
            <a:r>
              <a:rPr lang="es-PE" dirty="0" smtClean="0"/>
              <a:t> - Chulucanas, se comprometen con su misión y con el logro de sus objetivos institucionales, desarrollando esfuerzos para lograr un manejo eficiente de los recursos de que disponen.</a:t>
            </a:r>
          </a:p>
          <a:p>
            <a:pPr algn="just"/>
            <a:r>
              <a:rPr lang="es-PE" dirty="0" smtClean="0"/>
              <a:t>En consecuencia, la implementación del Sistema de Control Interno en la Municipalidad Provincial de </a:t>
            </a:r>
            <a:r>
              <a:rPr lang="es-PE" dirty="0" err="1" smtClean="0"/>
              <a:t>Morropón</a:t>
            </a:r>
            <a:r>
              <a:rPr lang="es-PE" dirty="0" smtClean="0"/>
              <a:t> - Chulucanas, puede y debe implantarse por estrategia y decisión gerencial. Y debe ser considerada y valorada como un factor relevante y necesario para el buen desempeño institucional, así como para un buen y efectivo gobierno local.</a:t>
            </a:r>
            <a:endParaRPr lang="es-P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PE" sz="2800" dirty="0" smtClean="0"/>
              <a:t>IMPLEMENTACION DEL SISTEMA DE CONTROL INTERNO EN LA MUNICIPALIDAD PROVINCIAL DE MORROPÓN - CHULUCANAS</a:t>
            </a:r>
            <a:endParaRPr lang="es-PE" sz="2800" dirty="0"/>
          </a:p>
        </p:txBody>
      </p:sp>
      <p:sp>
        <p:nvSpPr>
          <p:cNvPr id="3" name="2 Marcador de contenido"/>
          <p:cNvSpPr>
            <a:spLocks noGrp="1"/>
          </p:cNvSpPr>
          <p:nvPr>
            <p:ph idx="1"/>
          </p:nvPr>
        </p:nvSpPr>
        <p:spPr>
          <a:xfrm>
            <a:off x="457200" y="1600200"/>
            <a:ext cx="8229600" cy="4781128"/>
          </a:xfrm>
        </p:spPr>
        <p:txBody>
          <a:bodyPr>
            <a:normAutofit fontScale="85000" lnSpcReduction="10000"/>
          </a:bodyPr>
          <a:lstStyle/>
          <a:p>
            <a:pPr>
              <a:buNone/>
            </a:pPr>
            <a:r>
              <a:rPr lang="es-PE" dirty="0" smtClean="0"/>
              <a:t>                                   </a:t>
            </a:r>
            <a:r>
              <a:rPr lang="es-PE" sz="3600" b="1" dirty="0" smtClean="0">
                <a:solidFill>
                  <a:srgbClr val="FF0000"/>
                </a:solidFill>
              </a:rPr>
              <a:t>¡¡ IMPORTANTE !!</a:t>
            </a:r>
          </a:p>
          <a:p>
            <a:pPr algn="just"/>
            <a:r>
              <a:rPr lang="es-PE" dirty="0" smtClean="0"/>
              <a:t>El sistema de control interno está a cargo de la entidad pública. Su implementación y funcionamiento es responsabilidad de sus autoridades, funcionarios y servidores.</a:t>
            </a:r>
          </a:p>
          <a:p>
            <a:pPr algn="just"/>
            <a:r>
              <a:rPr lang="es-PE" dirty="0" smtClean="0"/>
              <a:t>La Contraloría y el OCI son responsables de la evaluación del sistema de control interno de las entidades del Estado. Sus resultados contribuyen a fortalecer la institución, a través de las recomendaciones que hace de conocimiento de la Administración para las acciones conducentes a superar las debilidades e ineficiencias encontradas.</a:t>
            </a:r>
            <a:endParaRPr lang="es-P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PE" sz="3200" dirty="0" smtClean="0"/>
              <a:t>¿QUÉ SE QUIERE LOGRAR CON LA IMPLEMENTACIÓN DEL CONTROL INTERNO?</a:t>
            </a:r>
            <a:endParaRPr lang="es-PE" sz="3200" dirty="0"/>
          </a:p>
        </p:txBody>
      </p:sp>
      <p:sp>
        <p:nvSpPr>
          <p:cNvPr id="3" name="2 Marcador de contenido"/>
          <p:cNvSpPr>
            <a:spLocks noGrp="1"/>
          </p:cNvSpPr>
          <p:nvPr>
            <p:ph idx="1"/>
          </p:nvPr>
        </p:nvSpPr>
        <p:spPr>
          <a:xfrm>
            <a:off x="457200" y="1600200"/>
            <a:ext cx="8229600" cy="4781128"/>
          </a:xfrm>
        </p:spPr>
        <p:txBody>
          <a:bodyPr>
            <a:normAutofit fontScale="77500" lnSpcReduction="20000"/>
          </a:bodyPr>
          <a:lstStyle/>
          <a:p>
            <a:pPr algn="just"/>
            <a:r>
              <a:rPr lang="es-PE" dirty="0" smtClean="0"/>
              <a:t>Reducir los riesgos de corrupción.</a:t>
            </a:r>
          </a:p>
          <a:p>
            <a:pPr algn="just"/>
            <a:r>
              <a:rPr lang="es-PE" dirty="0" smtClean="0"/>
              <a:t>Lograr los objetivos y metas establecidos.</a:t>
            </a:r>
          </a:p>
          <a:p>
            <a:pPr algn="just"/>
            <a:r>
              <a:rPr lang="es-PE" dirty="0" smtClean="0"/>
              <a:t>Promover el desarrollo organizacional.</a:t>
            </a:r>
          </a:p>
          <a:p>
            <a:pPr algn="just"/>
            <a:r>
              <a:rPr lang="es-PE" dirty="0" smtClean="0"/>
              <a:t>Lograr mayor eficiencia, eficacia y transparencia en las operaciones.</a:t>
            </a:r>
          </a:p>
          <a:p>
            <a:pPr algn="just"/>
            <a:r>
              <a:rPr lang="es-PE" dirty="0" smtClean="0"/>
              <a:t>Asegurar el cumplimiento del marco normativo.</a:t>
            </a:r>
          </a:p>
          <a:p>
            <a:pPr algn="just"/>
            <a:r>
              <a:rPr lang="es-PE" dirty="0" smtClean="0"/>
              <a:t>Proteger los recursos y bienes del Estado, y el adecuado uso de los mismos.</a:t>
            </a:r>
          </a:p>
          <a:p>
            <a:pPr algn="just"/>
            <a:r>
              <a:rPr lang="es-PE" dirty="0" smtClean="0"/>
              <a:t>Contar con información confiable y oportuna.</a:t>
            </a:r>
          </a:p>
          <a:p>
            <a:pPr algn="just"/>
            <a:r>
              <a:rPr lang="es-PE" dirty="0" smtClean="0"/>
              <a:t>Fomentar la práctica de valores.</a:t>
            </a:r>
          </a:p>
          <a:p>
            <a:pPr algn="just"/>
            <a:r>
              <a:rPr lang="es-PE" dirty="0" smtClean="0"/>
              <a:t>Promover la rendición de cuentas de los funcionarios por la misión y objetivos encargados y el uso de los bienes y recursos asignados .</a:t>
            </a:r>
            <a:endParaRPr lang="es-P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p:spPr>
        <p:txBody>
          <a:bodyPr>
            <a:normAutofit/>
          </a:bodyPr>
          <a:lstStyle/>
          <a:p>
            <a:r>
              <a:rPr lang="es-PE" sz="3200" b="1" dirty="0" smtClean="0"/>
              <a:t>DIAGNÓSTICO DEL SISTEMA DEL CONTROL INTERNO</a:t>
            </a:r>
            <a:endParaRPr lang="es-PE" sz="3200" b="1" dirty="0"/>
          </a:p>
        </p:txBody>
      </p:sp>
      <p:sp>
        <p:nvSpPr>
          <p:cNvPr id="3" name="2 Marcador de contenido"/>
          <p:cNvSpPr>
            <a:spLocks noGrp="1"/>
          </p:cNvSpPr>
          <p:nvPr>
            <p:ph idx="1"/>
          </p:nvPr>
        </p:nvSpPr>
        <p:spPr>
          <a:xfrm>
            <a:off x="457200" y="1556792"/>
            <a:ext cx="8229600" cy="4968552"/>
          </a:xfrm>
        </p:spPr>
        <p:txBody>
          <a:bodyPr>
            <a:normAutofit fontScale="70000" lnSpcReduction="20000"/>
          </a:bodyPr>
          <a:lstStyle/>
          <a:p>
            <a:pPr algn="just"/>
            <a:r>
              <a:rPr lang="es-PE" dirty="0" smtClean="0"/>
              <a:t>Es un medio de análisis para determinar el estado situacional actual del SCI, respecto a lo establecido en las NCI.</a:t>
            </a:r>
          </a:p>
          <a:p>
            <a:pPr algn="just"/>
            <a:endParaRPr lang="es-PE" dirty="0" smtClean="0"/>
          </a:p>
          <a:p>
            <a:pPr algn="just"/>
            <a:r>
              <a:rPr lang="es-PE" dirty="0" smtClean="0"/>
              <a:t>La información obtenida del DIAGNÓSTICO constituye el insumo principal para la implementación del SCI.</a:t>
            </a:r>
          </a:p>
          <a:p>
            <a:pPr algn="just"/>
            <a:endParaRPr lang="es-PE" dirty="0" smtClean="0"/>
          </a:p>
          <a:p>
            <a:pPr algn="just"/>
            <a:r>
              <a:rPr lang="es-PE" b="1" dirty="0" smtClean="0"/>
              <a:t>El Comité de Control Interno tendrá a su cargo la realización del Diagnóstico,</a:t>
            </a:r>
            <a:r>
              <a:rPr lang="es-PE" dirty="0" smtClean="0"/>
              <a:t> mediante la recopilación, estudio y análisis del SCI existente en la entidad, lo que permitirá tomar conocimiento de su situación actual y de su grado de desarrollo.</a:t>
            </a:r>
          </a:p>
          <a:p>
            <a:pPr algn="just"/>
            <a:endParaRPr lang="es-PE" dirty="0" smtClean="0"/>
          </a:p>
          <a:p>
            <a:pPr algn="just"/>
            <a:r>
              <a:rPr lang="es-PE" dirty="0" smtClean="0"/>
              <a:t>El Diagnóstico se circunscribe en el proceso de gestión preventiva y estratégica. Se presenta como un medio de análisis para determinar los alcances sobre el estado situacional actual del SCI de la entidad.</a:t>
            </a:r>
            <a:endParaRPr lang="es-P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36512" y="1"/>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 y="1"/>
            <a:ext cx="9143999"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OBJETIVOS DE CONTROL INTERNO</a:t>
            </a:r>
            <a:endParaRPr lang="es-PE" dirty="0"/>
          </a:p>
        </p:txBody>
      </p:sp>
      <p:sp>
        <p:nvSpPr>
          <p:cNvPr id="3" name="2 Marcador de contenido"/>
          <p:cNvSpPr>
            <a:spLocks noGrp="1"/>
          </p:cNvSpPr>
          <p:nvPr>
            <p:ph idx="1"/>
          </p:nvPr>
        </p:nvSpPr>
        <p:spPr>
          <a:xfrm>
            <a:off x="457200" y="1412776"/>
            <a:ext cx="8229600" cy="4968552"/>
          </a:xfrm>
        </p:spPr>
        <p:txBody>
          <a:bodyPr>
            <a:normAutofit fontScale="85000" lnSpcReduction="20000"/>
          </a:bodyPr>
          <a:lstStyle/>
          <a:p>
            <a:pPr algn="just"/>
            <a:r>
              <a:rPr lang="es-PE" dirty="0" smtClean="0"/>
              <a:t>Promover la eficiencia, eficacia, transparencia y economía en las operaciones y actos que realizan las autoridades, funcionarios y servidores de la entidad .</a:t>
            </a:r>
          </a:p>
          <a:p>
            <a:pPr algn="just"/>
            <a:r>
              <a:rPr lang="es-PE" dirty="0" smtClean="0"/>
              <a:t>Cuidar y resguardar los recursos y bienes del Estado.</a:t>
            </a:r>
          </a:p>
          <a:p>
            <a:pPr algn="just"/>
            <a:r>
              <a:rPr lang="es-PE" dirty="0" smtClean="0"/>
              <a:t>Cumplir la normatividad aplicable a la entidad.</a:t>
            </a:r>
          </a:p>
          <a:p>
            <a:pPr algn="just"/>
            <a:r>
              <a:rPr lang="es-PE" dirty="0" smtClean="0"/>
              <a:t>Garantizar la confiabilidad y oportunidad de la información.</a:t>
            </a:r>
          </a:p>
          <a:p>
            <a:pPr algn="just"/>
            <a:r>
              <a:rPr lang="es-PE" dirty="0" smtClean="0"/>
              <a:t>Fomentar e impulsar la práctica de valores institucionales.</a:t>
            </a:r>
          </a:p>
          <a:p>
            <a:pPr algn="just"/>
            <a:r>
              <a:rPr lang="es-PE" dirty="0" smtClean="0"/>
              <a:t>Promover el cumplimiento de los funcionarios o servidores públicos de rendir cuentas por los fondos y bienes públicos a su cargo o por una misión u objetivo encargado.</a:t>
            </a:r>
            <a:endParaRPr lang="es-P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36512" y="1"/>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57150" y="1"/>
            <a:ext cx="90297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1"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0" y="0"/>
            <a:ext cx="9144000" cy="3028950"/>
          </a:xfrm>
          <a:prstGeom prst="rect">
            <a:avLst/>
          </a:prstGeom>
          <a:noFill/>
          <a:ln w="9525">
            <a:noFill/>
            <a:miter lim="800000"/>
            <a:headEnd/>
            <a:tailEnd/>
          </a:ln>
        </p:spPr>
      </p:pic>
      <p:sp>
        <p:nvSpPr>
          <p:cNvPr id="3" name="2 Rectángulo"/>
          <p:cNvSpPr/>
          <p:nvPr/>
        </p:nvSpPr>
        <p:spPr>
          <a:xfrm>
            <a:off x="251520" y="3284984"/>
            <a:ext cx="8640960" cy="2677656"/>
          </a:xfrm>
          <a:prstGeom prst="rect">
            <a:avLst/>
          </a:prstGeom>
        </p:spPr>
        <p:txBody>
          <a:bodyPr wrap="square">
            <a:spAutoFit/>
          </a:bodyPr>
          <a:lstStyle/>
          <a:p>
            <a:r>
              <a:rPr lang="es-PE" sz="2800" b="1" u="sng" dirty="0" smtClean="0"/>
              <a:t>ALCANCE</a:t>
            </a:r>
          </a:p>
          <a:p>
            <a:pPr algn="just"/>
            <a:r>
              <a:rPr lang="es-PE" sz="2800" dirty="0" smtClean="0"/>
              <a:t>Nuestra labor tendrá como alcance las Unidades Orgánicas de la Municipalidad Provincial de </a:t>
            </a:r>
            <a:r>
              <a:rPr lang="es-PE" sz="2800" dirty="0" err="1" smtClean="0"/>
              <a:t>Morropón</a:t>
            </a:r>
            <a:r>
              <a:rPr lang="es-PE" sz="2800" dirty="0" smtClean="0"/>
              <a:t> - Chulucanas. Asimismo, se consideraran los procesos detallados en el Manual de procedimientos (MAPRO) de la Entidad., los mismos que se evaluaran de manera selectiva.</a:t>
            </a:r>
            <a:endParaRPr lang="es-PE"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75243" y="2967335"/>
            <a:ext cx="5593519" cy="186204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11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GRACIAS</a:t>
            </a:r>
            <a:endParaRPr lang="es-ES" sz="115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dirty="0" smtClean="0"/>
              <a:t>NORMATIVA DE CONTROL INTERNO EN EL PERÚ</a:t>
            </a:r>
            <a:endParaRPr lang="es-PE" dirty="0"/>
          </a:p>
        </p:txBody>
      </p:sp>
      <p:pic>
        <p:nvPicPr>
          <p:cNvPr id="1026" name="Picture 2"/>
          <p:cNvPicPr>
            <a:picLocks noChangeAspect="1" noChangeArrowheads="1"/>
          </p:cNvPicPr>
          <p:nvPr/>
        </p:nvPicPr>
        <p:blipFill>
          <a:blip r:embed="rId2" cstate="print"/>
          <a:srcRect/>
          <a:stretch>
            <a:fillRect/>
          </a:stretch>
        </p:blipFill>
        <p:spPr bwMode="auto">
          <a:xfrm>
            <a:off x="0" y="1484784"/>
            <a:ext cx="9144000" cy="5373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NORMAS DE CONTROL INTERNO</a:t>
            </a:r>
            <a:endParaRPr lang="es-PE" dirty="0"/>
          </a:p>
        </p:txBody>
      </p:sp>
      <p:sp>
        <p:nvSpPr>
          <p:cNvPr id="3" name="2 Marcador de contenido"/>
          <p:cNvSpPr>
            <a:spLocks noGrp="1"/>
          </p:cNvSpPr>
          <p:nvPr>
            <p:ph idx="1"/>
          </p:nvPr>
        </p:nvSpPr>
        <p:spPr>
          <a:xfrm>
            <a:off x="457200" y="1340768"/>
            <a:ext cx="8229600" cy="5112568"/>
          </a:xfrm>
        </p:spPr>
        <p:txBody>
          <a:bodyPr>
            <a:normAutofit fontScale="77500" lnSpcReduction="20000"/>
          </a:bodyPr>
          <a:lstStyle/>
          <a:p>
            <a:pPr algn="just"/>
            <a:r>
              <a:rPr lang="es-PE" dirty="0" smtClean="0"/>
              <a:t>LEY N° 27785 – LEY ORGÁNICA DEL SISTEMA NACIONAL DE CONTROL Y DE LA CONTRALORÍA GENERAL DE LA REPÚBLICA</a:t>
            </a:r>
          </a:p>
          <a:p>
            <a:pPr algn="just"/>
            <a:r>
              <a:rPr lang="es-PE" dirty="0" smtClean="0"/>
              <a:t>ART 7° El control interno comprende las acciones de cautela previa, simultanea y de verificación posterior que realiza la entidad sujeta a control con la finalidad que la gestión de sus recursos, bienes y operaciones se efectúe correcta y eficientemente. Su ejercicio es previo, simultaneo y posterior.</a:t>
            </a:r>
          </a:p>
          <a:p>
            <a:pPr algn="just"/>
            <a:r>
              <a:rPr lang="es-PE" dirty="0" smtClean="0"/>
              <a:t>(…) Es responsabilidad del Titular de la entidad fomentar y supervisar el funcionamiento de confiabilidad del control interno para la evaluación de la gestión y el efectivo ejercicio de rendición de cuentas, propendiendo a que éste contribuya con el logro de la misión y objetivos de la entidad a su cargo.</a:t>
            </a:r>
            <a:endParaRPr lang="es-P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NORMAS DE CONTROL INTERNO</a:t>
            </a:r>
            <a:endParaRPr lang="es-PE" dirty="0"/>
          </a:p>
        </p:txBody>
      </p:sp>
      <p:sp>
        <p:nvSpPr>
          <p:cNvPr id="3" name="2 Marcador de contenido"/>
          <p:cNvSpPr>
            <a:spLocks noGrp="1"/>
          </p:cNvSpPr>
          <p:nvPr>
            <p:ph idx="1"/>
          </p:nvPr>
        </p:nvSpPr>
        <p:spPr>
          <a:xfrm>
            <a:off x="457200" y="1340768"/>
            <a:ext cx="8229600" cy="5040560"/>
          </a:xfrm>
        </p:spPr>
        <p:txBody>
          <a:bodyPr>
            <a:normAutofit fontScale="70000" lnSpcReduction="20000"/>
          </a:bodyPr>
          <a:lstStyle/>
          <a:p>
            <a:pPr algn="just"/>
            <a:r>
              <a:rPr lang="es-PE" dirty="0" smtClean="0"/>
              <a:t>LEY N°28716 – LEY DE CONTROL INTERNO DE LAS ENTIDADES DEL ESTADO .</a:t>
            </a:r>
          </a:p>
          <a:p>
            <a:pPr algn="just"/>
            <a:r>
              <a:rPr lang="es-PE" dirty="0" smtClean="0"/>
              <a:t>ART 1°-OBJETODE LA LEY</a:t>
            </a:r>
          </a:p>
          <a:p>
            <a:pPr algn="just"/>
            <a:r>
              <a:rPr lang="es-PE" dirty="0" smtClean="0"/>
              <a:t>Tiene por objeto establecer las normas que regulan la elaboración, aprobación, implantación, funcionamiento, perfeccionamiento y evaluación del control interno, en las entidades del Estado, con el propósito de cautelar y fortalecer los sistemas administrativos y operativos, con acciones y actividades de control previo, simultaneo y posterior con los actos y practicas indebidas o de corrupción (…).</a:t>
            </a:r>
          </a:p>
          <a:p>
            <a:pPr algn="just"/>
            <a:r>
              <a:rPr lang="es-PE" dirty="0" smtClean="0"/>
              <a:t>ART 4°- OBLIGACIONES DEL TITULAR Y FUNCIONARIOS</a:t>
            </a:r>
          </a:p>
          <a:p>
            <a:pPr algn="just"/>
            <a:r>
              <a:rPr lang="es-PE" dirty="0" smtClean="0"/>
              <a:t>Son obligaciones del Titular y de funcionarios de la entidad, relativas a la implantación y funcionamiento del control interno entre otras :</a:t>
            </a:r>
          </a:p>
          <a:p>
            <a:pPr algn="just"/>
            <a:r>
              <a:rPr lang="es-PE" dirty="0" smtClean="0"/>
              <a:t>Velar por el adecuado cumplimiento de las funciones y actividades de la entidad … organizar , mantener y perfeccionar el sistema y las medidas de control interno, verificando la efectividad y oportunidad de la aplicación (…).</a:t>
            </a:r>
            <a:endParaRPr lang="es-P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NORMAS DE CONTROL INTERNO</a:t>
            </a:r>
            <a:endParaRPr lang="es-PE" dirty="0"/>
          </a:p>
        </p:txBody>
      </p:sp>
      <p:sp>
        <p:nvSpPr>
          <p:cNvPr id="3" name="2 Marcador de contenido"/>
          <p:cNvSpPr>
            <a:spLocks noGrp="1"/>
          </p:cNvSpPr>
          <p:nvPr>
            <p:ph idx="1"/>
          </p:nvPr>
        </p:nvSpPr>
        <p:spPr/>
        <p:txBody>
          <a:bodyPr>
            <a:normAutofit fontScale="92500" lnSpcReduction="10000"/>
          </a:bodyPr>
          <a:lstStyle/>
          <a:p>
            <a:pPr algn="just"/>
            <a:r>
              <a:rPr lang="es-PE" dirty="0" smtClean="0"/>
              <a:t>RESOLUCIÓN DE CONTRALORIA N° 320-2006-CG – APRUEBA NORMAS DE CONTROL INTERNO.</a:t>
            </a:r>
          </a:p>
          <a:p>
            <a:pPr algn="just"/>
            <a:r>
              <a:rPr lang="es-PE" dirty="0" smtClean="0"/>
              <a:t>ART 1° Aprueba las Normas de Control Interno (...)</a:t>
            </a:r>
          </a:p>
          <a:p>
            <a:pPr algn="just"/>
            <a:r>
              <a:rPr lang="es-PE" dirty="0" smtClean="0"/>
              <a:t>ART  2°  …)Dejar sin efecto la Resolución de Contraloría General N° 072-98-CG que aprobó las Normas Técnicas de Control para el Sector Público, sus modificatorias y demás normas que se opongan a lo dispuesto en la presente Resolución.</a:t>
            </a:r>
            <a:endParaRPr lang="es-P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NORMAS DE CONTROL INTERNO </a:t>
            </a:r>
            <a:endParaRPr lang="es-PE" dirty="0"/>
          </a:p>
        </p:txBody>
      </p:sp>
      <p:sp>
        <p:nvSpPr>
          <p:cNvPr id="3" name="2 Marcador de contenido"/>
          <p:cNvSpPr>
            <a:spLocks noGrp="1"/>
          </p:cNvSpPr>
          <p:nvPr>
            <p:ph idx="1"/>
          </p:nvPr>
        </p:nvSpPr>
        <p:spPr>
          <a:xfrm>
            <a:off x="457200" y="1340768"/>
            <a:ext cx="8229600" cy="4968552"/>
          </a:xfrm>
        </p:spPr>
        <p:txBody>
          <a:bodyPr>
            <a:normAutofit fontScale="77500" lnSpcReduction="20000"/>
          </a:bodyPr>
          <a:lstStyle/>
          <a:p>
            <a:pPr algn="just"/>
            <a:r>
              <a:rPr lang="es-PE" dirty="0" smtClean="0"/>
              <a:t>RESOLUCIÓN DE CONTRALORIA N°458-2008-CG – APRUEBA LA GUÍA PARA LA IMPLEMENTACIÓN DEL SISTEMA DE CONTROL INTERNO DE LAS ENTIDADES DEL ESTADO.</a:t>
            </a:r>
          </a:p>
          <a:p>
            <a:pPr algn="just"/>
            <a:r>
              <a:rPr lang="es-PE" dirty="0" smtClean="0"/>
              <a:t>Se aprueba la Guía para la Implementación del Sistema de Control Interno de las Entidades del Estado, como documento orientador para la Gestión Pública y el Control Gubernamental, sin perjuicio de la legislación que emitan los distintos niveles de gobierno, así como las normas que dicten los órganos rectores de los sistemas administrativos.</a:t>
            </a:r>
          </a:p>
          <a:p>
            <a:pPr algn="just"/>
            <a:r>
              <a:rPr lang="es-PE" dirty="0" smtClean="0"/>
              <a:t>Establece un plazo máximo de 24 meses para la implementación del Sistema de Control Interno.</a:t>
            </a:r>
          </a:p>
          <a:p>
            <a:pPr algn="just"/>
            <a:r>
              <a:rPr lang="es-PE" dirty="0" smtClean="0"/>
              <a:t>La Guía contempla tres aspectos básicos : 1) Planificación, 2) Ejecución y 3) Evaluación del Proceso de Implementación</a:t>
            </a:r>
            <a:endParaRPr lang="es-P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NORMAS DE CONTROL INTERNO</a:t>
            </a:r>
            <a:endParaRPr lang="es-PE" dirty="0"/>
          </a:p>
        </p:txBody>
      </p:sp>
      <p:sp>
        <p:nvSpPr>
          <p:cNvPr id="3" name="2 Marcador de contenido"/>
          <p:cNvSpPr>
            <a:spLocks noGrp="1"/>
          </p:cNvSpPr>
          <p:nvPr>
            <p:ph idx="1"/>
          </p:nvPr>
        </p:nvSpPr>
        <p:spPr>
          <a:xfrm>
            <a:off x="457200" y="1412776"/>
            <a:ext cx="8229600" cy="4896544"/>
          </a:xfrm>
        </p:spPr>
        <p:txBody>
          <a:bodyPr>
            <a:normAutofit fontScale="77500" lnSpcReduction="20000"/>
          </a:bodyPr>
          <a:lstStyle/>
          <a:p>
            <a:pPr algn="just"/>
            <a:r>
              <a:rPr lang="es-PE" dirty="0" smtClean="0"/>
              <a:t>DECRETO DE URGENCIA N°067-2009 – MODIFICA EL ART 10° DE LA LEY N°28716</a:t>
            </a:r>
          </a:p>
          <a:p>
            <a:pPr algn="just"/>
            <a:r>
              <a:rPr lang="es-PE" dirty="0" smtClean="0"/>
              <a:t>(…) Que, las entidades de la administración pública cuentan con Manuales de Organización y Funciones (MOF) donde se establecen las funciones especificas que deben desarrollar cada uno de los empleados públicos, que en muchos casos por naturaleza de las funciones que realizan no cuenten con el personal idóneo para que desarrollen las funciones como miembro de un Comité de Control, lo que ha ocasionado que, un gran número de entidades, inicien la contratación de asesorías de Sociedades de Auditoria o Consultorías de Primer Nivel; sin embargo, muchas de las entidades públicas carecen de disponibilidad presupuestaria y financiera suficiente para atender el gasto que generaría la aplicación inmediata de la Ley N° 28716.</a:t>
            </a:r>
            <a:endParaRPr lang="es-P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1246</TotalTime>
  <Words>2752</Words>
  <Application>Microsoft Office PowerPoint</Application>
  <PresentationFormat>Presentación en pantalla (4:3)</PresentationFormat>
  <Paragraphs>182</Paragraphs>
  <Slides>38</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38</vt:i4>
      </vt:variant>
    </vt:vector>
  </HeadingPairs>
  <TitlesOfParts>
    <vt:vector size="41" baseType="lpstr">
      <vt:lpstr>Arial</vt:lpstr>
      <vt:lpstr>Calibri</vt:lpstr>
      <vt:lpstr>Tema de Office</vt:lpstr>
      <vt:lpstr> IMPLEMENTACIÓN DEL CONTROL INTERNO EN LA MUNICIPALIDAD PROVINCIAL DE MORROPÓN - CHULUCANAS</vt:lpstr>
      <vt:lpstr>¿QUÉ ES EL CONTROL INTERNO?</vt:lpstr>
      <vt:lpstr>OBJETIVOS DE CONTROL INTERNO</vt:lpstr>
      <vt:lpstr>NORMATIVA DE CONTROL INTERNO EN EL PERÚ</vt:lpstr>
      <vt:lpstr>NORMAS DE CONTROL INTERNO</vt:lpstr>
      <vt:lpstr>NORMAS DE CONTROL INTERNO</vt:lpstr>
      <vt:lpstr>NORMAS DE CONTROL INTERNO</vt:lpstr>
      <vt:lpstr>NORMAS DE CONTROL INTERNO </vt:lpstr>
      <vt:lpstr>NORMAS DE CONTROL INTERNO</vt:lpstr>
      <vt:lpstr>¿CUÁNTOS TIPOS DE CONTROL INTERNO EXISTEN?</vt:lpstr>
      <vt:lpstr>SISTEMA DE CONTROL INTERNO ¿CUÁL ES EL BENEFICIO DE CONTAR CON UN SISTEMA DE CONTROL INTERNO?</vt:lpstr>
      <vt:lpstr>SISTEMA DE CONTROL INTERNO ¿CUÁL ES EL BENEFICIO DE CONTAR CON UN SISTEMA DE CONTROL INTERNO?</vt:lpstr>
      <vt:lpstr>SISTEMA DE CONTROL INTERNO</vt:lpstr>
      <vt:lpstr>SISTEMA DE CONTROL INTERNO  ¿CÓMO IMPLEMENTAR EL SISTEMA DE CONTROL INTERNO?</vt:lpstr>
      <vt:lpstr>SISTEMA DE CONTROL INTERNO  ¿CÓMO IMPLEMENTAR EL SISTEMA DE CONTROL INTERNO?</vt:lpstr>
      <vt:lpstr>SISTEMA DE CONTROL INTERNO  ¿CÓMO IMPLEMENTAR EL SISTEMA DE CONTROL INTERNO?</vt:lpstr>
      <vt:lpstr>SISTEMA DE CONTROL INTERNO  ¿CÓMO IMPLEMENTAR EL SISTEMA DE CONTROL INTERNO?</vt:lpstr>
      <vt:lpstr>SISTEMA DE CONTROL INTERNO  ¿CÓMO IMPLEMENTAR EL SISTEMA DE CONTROL INTERNO?</vt:lpstr>
      <vt:lpstr>CONTROL INTERNO</vt:lpstr>
      <vt:lpstr>CONTROL INTERNO </vt:lpstr>
      <vt:lpstr>CONTROL INTERNO</vt:lpstr>
      <vt:lpstr>OBJETIVOS DE LA IMPLANTACIÓN DEL CONTROL INTERNO</vt:lpstr>
      <vt:lpstr> Art.7º de la Ley 27785, Ley Orgánica del Sistema Nacional de Control y de la Contraloría General de la República</vt:lpstr>
      <vt:lpstr>IMPLEMENTACION DEL SISTEMA DE CONTROL  INTERNO EN LA MUNICIPALIDAD PROVINCIAL DE MORROPÓN - CHULUCANAS</vt:lpstr>
      <vt:lpstr>IMPLEMENTACION DEL SISTEMA DE CONTROL INTERNO EN LA MUNICIPALIDAD PROVINCIAL DE MORROPÓN - CHULUCANAS</vt:lpstr>
      <vt:lpstr>¿QUÉ SE QUIERE LOGRAR CON LA IMPLEMENTACIÓN DEL CONTROL INTERNO?</vt:lpstr>
      <vt:lpstr>DIAGNÓSTICO DEL SISTEMA DEL CONTROL INTERNO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IMPLEMENTACION DE CONTROL INTERNO EN  LA MUNICIPALIDAD DE LA ARENA</dc:title>
  <dc:creator>CARLOS</dc:creator>
  <cp:lastModifiedBy>Carlos Eduardo Fernandez Martino</cp:lastModifiedBy>
  <cp:revision>119</cp:revision>
  <cp:lastPrinted>2016-02-15T00:10:08Z</cp:lastPrinted>
  <dcterms:created xsi:type="dcterms:W3CDTF">2014-07-01T21:57:16Z</dcterms:created>
  <dcterms:modified xsi:type="dcterms:W3CDTF">2016-02-15T00:25:02Z</dcterms:modified>
</cp:coreProperties>
</file>