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451" r:id="rId3"/>
    <p:sldId id="471" r:id="rId4"/>
    <p:sldId id="472" r:id="rId5"/>
    <p:sldId id="473" r:id="rId6"/>
    <p:sldId id="474" r:id="rId7"/>
    <p:sldId id="475" r:id="rId8"/>
    <p:sldId id="476" r:id="rId9"/>
    <p:sldId id="477" r:id="rId10"/>
    <p:sldId id="478" r:id="rId11"/>
    <p:sldId id="479" r:id="rId12"/>
    <p:sldId id="480" r:id="rId13"/>
    <p:sldId id="481" r:id="rId14"/>
    <p:sldId id="482" r:id="rId15"/>
    <p:sldId id="483" r:id="rId16"/>
    <p:sldId id="484" r:id="rId17"/>
    <p:sldId id="485" r:id="rId18"/>
    <p:sldId id="486" r:id="rId19"/>
    <p:sldId id="487" r:id="rId20"/>
    <p:sldId id="488" r:id="rId21"/>
    <p:sldId id="489" r:id="rId22"/>
    <p:sldId id="490" r:id="rId23"/>
    <p:sldId id="491" r:id="rId24"/>
    <p:sldId id="492" r:id="rId25"/>
    <p:sldId id="493" r:id="rId26"/>
    <p:sldId id="468" r:id="rId27"/>
  </p:sldIdLst>
  <p:sldSz cx="9144000" cy="6858000" type="screen4x3"/>
  <p:notesSz cx="7053263" cy="93091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s-PE"/>
          </a:p>
        </p:txBody>
      </p:sp>
      <p:sp>
        <p:nvSpPr>
          <p:cNvPr id="3" name="2 Marcador de fecha"/>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3205EC82-A82C-499A-983C-3649A4A7CF4D}" type="datetimeFigureOut">
              <a:rPr lang="es-PE" smtClean="0"/>
              <a:pPr/>
              <a:t>19/02/2016</a:t>
            </a:fld>
            <a:endParaRPr lang="es-PE"/>
          </a:p>
        </p:txBody>
      </p:sp>
      <p:sp>
        <p:nvSpPr>
          <p:cNvPr id="4" name="3 Marcador de imagen de diapositiva"/>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s-PE"/>
          </a:p>
        </p:txBody>
      </p:sp>
      <p:sp>
        <p:nvSpPr>
          <p:cNvPr id="5" name="4 Marcador de notas"/>
          <p:cNvSpPr>
            <a:spLocks noGrp="1"/>
          </p:cNvSpPr>
          <p:nvPr>
            <p:ph type="body" sz="quarter" idx="3"/>
          </p:nvPr>
        </p:nvSpPr>
        <p:spPr>
          <a:xfrm>
            <a:off x="705327" y="4421823"/>
            <a:ext cx="5642610" cy="4189095"/>
          </a:xfrm>
          <a:prstGeom prst="rect">
            <a:avLst/>
          </a:prstGeom>
        </p:spPr>
        <p:txBody>
          <a:bodyPr vert="horz" lIns="93497" tIns="46749" rIns="93497" bIns="46749"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DB206FD5-69E2-4B85-B543-359231410DE8}" type="slidenum">
              <a:rPr lang="es-PE" smtClean="0"/>
              <a:pPr/>
              <a:t>‹Nº›</a:t>
            </a:fld>
            <a:endParaRPr lang="es-PE"/>
          </a:p>
        </p:txBody>
      </p:sp>
    </p:spTree>
    <p:extLst>
      <p:ext uri="{BB962C8B-B14F-4D97-AF65-F5344CB8AC3E}">
        <p14:creationId xmlns:p14="http://schemas.microsoft.com/office/powerpoint/2010/main" val="2889029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PE" dirty="0" smtClean="0"/>
              <a:t>MUNICIPALIDAD</a:t>
            </a:r>
            <a:r>
              <a:rPr lang="es-PE" baseline="0" dirty="0" smtClean="0"/>
              <a:t> PROVINCIAL DE MORROPÓN-CHULUCANAS</a:t>
            </a:r>
            <a:endParaRPr lang="es-PE" dirty="0"/>
          </a:p>
        </p:txBody>
      </p:sp>
      <p:sp>
        <p:nvSpPr>
          <p:cNvPr id="4" name="3 Marcador de número de diapositiva"/>
          <p:cNvSpPr>
            <a:spLocks noGrp="1"/>
          </p:cNvSpPr>
          <p:nvPr>
            <p:ph type="sldNum" sz="quarter" idx="10"/>
          </p:nvPr>
        </p:nvSpPr>
        <p:spPr/>
        <p:txBody>
          <a:bodyPr/>
          <a:lstStyle/>
          <a:p>
            <a:fld id="{DB206FD5-69E2-4B85-B543-359231410DE8}" type="slidenum">
              <a:rPr lang="es-PE" smtClean="0"/>
              <a:pPr/>
              <a:t>1</a:t>
            </a:fld>
            <a:endParaRPr lang="es-PE"/>
          </a:p>
        </p:txBody>
      </p:sp>
    </p:spTree>
    <p:extLst>
      <p:ext uri="{BB962C8B-B14F-4D97-AF65-F5344CB8AC3E}">
        <p14:creationId xmlns:p14="http://schemas.microsoft.com/office/powerpoint/2010/main" val="2881813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fld id="{2259F6C7-1D5B-4078-9A8F-BD56B8F228F8}" type="datetimeFigureOut">
              <a:rPr lang="es-PE" smtClean="0"/>
              <a:pPr/>
              <a:t>19/02/2016</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D0907CDA-1BE7-4484-9CCD-0586449A808F}" type="slidenum">
              <a:rPr lang="es-PE" smtClean="0"/>
              <a:pPr/>
              <a:t>‹Nº›</a:t>
            </a:fld>
            <a:endParaRPr lang="es-P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2259F6C7-1D5B-4078-9A8F-BD56B8F228F8}" type="datetimeFigureOut">
              <a:rPr lang="es-PE" smtClean="0"/>
              <a:pPr/>
              <a:t>19/02/2016</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D0907CDA-1BE7-4484-9CCD-0586449A808F}" type="slidenum">
              <a:rPr lang="es-PE" smtClean="0"/>
              <a:pPr/>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2259F6C7-1D5B-4078-9A8F-BD56B8F228F8}" type="datetimeFigureOut">
              <a:rPr lang="es-PE" smtClean="0"/>
              <a:pPr/>
              <a:t>19/02/2016</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D0907CDA-1BE7-4484-9CCD-0586449A808F}" type="slidenum">
              <a:rPr lang="es-PE" smtClean="0"/>
              <a:pPr/>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2259F6C7-1D5B-4078-9A8F-BD56B8F228F8}" type="datetimeFigureOut">
              <a:rPr lang="es-PE" smtClean="0"/>
              <a:pPr/>
              <a:t>19/02/2016</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D0907CDA-1BE7-4484-9CCD-0586449A808F}" type="slidenum">
              <a:rPr lang="es-PE" smtClean="0"/>
              <a:pPr/>
              <a:t>‹Nº›</a:t>
            </a:fld>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259F6C7-1D5B-4078-9A8F-BD56B8F228F8}" type="datetimeFigureOut">
              <a:rPr lang="es-PE" smtClean="0"/>
              <a:pPr/>
              <a:t>19/02/2016</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D0907CDA-1BE7-4484-9CCD-0586449A808F}" type="slidenum">
              <a:rPr lang="es-PE" smtClean="0"/>
              <a:pPr/>
              <a:t>‹Nº›</a:t>
            </a:fld>
            <a:endParaRPr lang="es-P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fld id="{2259F6C7-1D5B-4078-9A8F-BD56B8F228F8}" type="datetimeFigureOut">
              <a:rPr lang="es-PE" smtClean="0"/>
              <a:pPr/>
              <a:t>19/02/2016</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D0907CDA-1BE7-4484-9CCD-0586449A808F}" type="slidenum">
              <a:rPr lang="es-PE" smtClean="0"/>
              <a:pPr/>
              <a:t>‹Nº›</a:t>
            </a:fld>
            <a:endParaRPr lang="es-P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fld id="{2259F6C7-1D5B-4078-9A8F-BD56B8F228F8}" type="datetimeFigureOut">
              <a:rPr lang="es-PE" smtClean="0"/>
              <a:pPr/>
              <a:t>19/02/2016</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D0907CDA-1BE7-4484-9CCD-0586449A808F}" type="slidenum">
              <a:rPr lang="es-PE" smtClean="0"/>
              <a:pPr/>
              <a:t>‹Nº›</a:t>
            </a:fld>
            <a:endParaRPr lang="es-P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fld id="{2259F6C7-1D5B-4078-9A8F-BD56B8F228F8}" type="datetimeFigureOut">
              <a:rPr lang="es-PE" smtClean="0"/>
              <a:pPr/>
              <a:t>19/02/2016</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D0907CDA-1BE7-4484-9CCD-0586449A808F}" type="slidenum">
              <a:rPr lang="es-PE" smtClean="0"/>
              <a:pPr/>
              <a:t>‹Nº›</a:t>
            </a:fld>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259F6C7-1D5B-4078-9A8F-BD56B8F228F8}" type="datetimeFigureOut">
              <a:rPr lang="es-PE" smtClean="0"/>
              <a:pPr/>
              <a:t>19/02/2016</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D0907CDA-1BE7-4484-9CCD-0586449A808F}" type="slidenum">
              <a:rPr lang="es-PE" smtClean="0"/>
              <a:pPr/>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259F6C7-1D5B-4078-9A8F-BD56B8F228F8}" type="datetimeFigureOut">
              <a:rPr lang="es-PE" smtClean="0"/>
              <a:pPr/>
              <a:t>19/02/2016</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D0907CDA-1BE7-4484-9CCD-0586449A808F}" type="slidenum">
              <a:rPr lang="es-PE" smtClean="0"/>
              <a:pPr/>
              <a:t>‹Nº›</a:t>
            </a:fld>
            <a:endParaRPr lang="es-P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259F6C7-1D5B-4078-9A8F-BD56B8F228F8}" type="datetimeFigureOut">
              <a:rPr lang="es-PE" smtClean="0"/>
              <a:pPr/>
              <a:t>19/02/2016</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D0907CDA-1BE7-4484-9CCD-0586449A808F}" type="slidenum">
              <a:rPr lang="es-PE" smtClean="0"/>
              <a:pPr/>
              <a:t>‹Nº›</a:t>
            </a:fld>
            <a:endParaRPr lang="es-P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59F6C7-1D5B-4078-9A8F-BD56B8F228F8}" type="datetimeFigureOut">
              <a:rPr lang="es-PE" smtClean="0"/>
              <a:pPr/>
              <a:t>19/02/2016</a:t>
            </a:fld>
            <a:endParaRPr lang="es-P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907CDA-1BE7-4484-9CCD-0586449A808F}" type="slidenum">
              <a:rPr lang="es-PE" smtClean="0"/>
              <a:pPr/>
              <a:t>‹Nº›</a:t>
            </a:fld>
            <a:endParaRPr lang="es-P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s-PE" dirty="0" smtClean="0"/>
              <a:t/>
            </a:r>
            <a:br>
              <a:rPr lang="es-PE" dirty="0" smtClean="0"/>
            </a:br>
            <a:r>
              <a:rPr lang="es-PE" sz="3600" dirty="0" smtClean="0"/>
              <a:t>IMPLEMENTACIÓN DEL CONTROL INTERNO EN LA MUNICIPALIDAD PROVINCIAL DE MORROPÓN - CHULUCANAS</a:t>
            </a:r>
            <a:endParaRPr lang="es-PE" dirty="0"/>
          </a:p>
        </p:txBody>
      </p:sp>
      <p:sp>
        <p:nvSpPr>
          <p:cNvPr id="7" name="6 Subtítulo"/>
          <p:cNvSpPr>
            <a:spLocks noGrp="1"/>
          </p:cNvSpPr>
          <p:nvPr>
            <p:ph type="subTitle" idx="1"/>
          </p:nvPr>
        </p:nvSpPr>
        <p:spPr>
          <a:xfrm>
            <a:off x="1331640" y="3933056"/>
            <a:ext cx="6400800" cy="1752600"/>
          </a:xfrm>
        </p:spPr>
        <p:txBody>
          <a:bodyPr>
            <a:normAutofit lnSpcReduction="10000"/>
          </a:bodyPr>
          <a:lstStyle/>
          <a:p>
            <a:endParaRPr lang="es-PE" dirty="0" smtClean="0"/>
          </a:p>
          <a:p>
            <a:r>
              <a:rPr lang="es-PE" sz="2400" b="1" dirty="0" smtClean="0">
                <a:solidFill>
                  <a:schemeClr val="tx1"/>
                </a:solidFill>
              </a:rPr>
              <a:t>COMITÉ DE IMPLEMENTACIÓN DEL</a:t>
            </a:r>
          </a:p>
          <a:p>
            <a:r>
              <a:rPr lang="es-PE" sz="2400" b="1" dirty="0" smtClean="0">
                <a:solidFill>
                  <a:schemeClr val="tx1"/>
                </a:solidFill>
              </a:rPr>
              <a:t>SISTEMA DE CONTROL INTERNO</a:t>
            </a:r>
          </a:p>
          <a:p>
            <a:r>
              <a:rPr lang="es-PE" sz="2400" b="1" dirty="0" smtClean="0">
                <a:solidFill>
                  <a:schemeClr val="tx1"/>
                </a:solidFill>
              </a:rPr>
              <a:t>Chulucanas, Febrero  2016</a:t>
            </a:r>
            <a:endParaRPr lang="es-PE" sz="2400" b="1" dirty="0">
              <a:solidFill>
                <a:schemeClr val="tx1"/>
              </a:solidFill>
            </a:endParaRPr>
          </a:p>
        </p:txBody>
      </p:sp>
      <p:sp>
        <p:nvSpPr>
          <p:cNvPr id="4" name="3 Rectángulo"/>
          <p:cNvSpPr/>
          <p:nvPr/>
        </p:nvSpPr>
        <p:spPr>
          <a:xfrm>
            <a:off x="2267744" y="1484784"/>
            <a:ext cx="4392488" cy="646331"/>
          </a:xfrm>
          <a:prstGeom prst="rect">
            <a:avLst/>
          </a:prstGeom>
        </p:spPr>
        <p:txBody>
          <a:bodyPr wrap="square">
            <a:spAutoFit/>
          </a:bodyPr>
          <a:lstStyle/>
          <a:p>
            <a:pPr algn="ctr"/>
            <a:r>
              <a:rPr lang="es-PE" sz="3600" b="1" dirty="0" smtClean="0"/>
              <a:t>SENSIBILIZACIÓN</a:t>
            </a:r>
            <a:endParaRPr lang="es-PE" sz="3600" b="1" dirty="0"/>
          </a:p>
        </p:txBody>
      </p:sp>
      <p:sp>
        <p:nvSpPr>
          <p:cNvPr id="5" name="1 Título"/>
          <p:cNvSpPr txBox="1">
            <a:spLocks/>
          </p:cNvSpPr>
          <p:nvPr/>
        </p:nvSpPr>
        <p:spPr>
          <a:xfrm>
            <a:off x="683568" y="2132856"/>
            <a:ext cx="7772400" cy="1470025"/>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PE" sz="4400" b="0" i="0" u="none" strike="noStrike" kern="1200" cap="none" spc="0" normalizeH="0" baseline="0" noProof="0" dirty="0" smtClean="0">
                <a:ln>
                  <a:noFill/>
                </a:ln>
                <a:solidFill>
                  <a:schemeClr val="tx1"/>
                </a:solidFill>
                <a:effectLst/>
                <a:uLnTx/>
                <a:uFillTx/>
                <a:latin typeface="+mj-lt"/>
                <a:ea typeface="+mj-ea"/>
                <a:cs typeface="+mj-cs"/>
              </a:rPr>
              <a:t/>
            </a:r>
            <a:br>
              <a:rPr kumimoji="0" lang="es-PE" sz="4400" b="0" i="0" u="none" strike="noStrike" kern="1200" cap="none" spc="0" normalizeH="0" baseline="0" noProof="0" dirty="0" smtClean="0">
                <a:ln>
                  <a:noFill/>
                </a:ln>
                <a:solidFill>
                  <a:schemeClr val="tx1"/>
                </a:solidFill>
                <a:effectLst/>
                <a:uLnTx/>
                <a:uFillTx/>
                <a:latin typeface="+mj-lt"/>
                <a:ea typeface="+mj-ea"/>
                <a:cs typeface="+mj-cs"/>
              </a:rPr>
            </a:br>
            <a:r>
              <a:rPr kumimoji="0" lang="es-PE" sz="3600" b="0" i="0" u="none" strike="noStrike" kern="1200" cap="none" spc="0" normalizeH="0" baseline="0" noProof="0" dirty="0" smtClean="0">
                <a:ln>
                  <a:noFill/>
                </a:ln>
                <a:solidFill>
                  <a:schemeClr val="tx1"/>
                </a:solidFill>
                <a:effectLst/>
                <a:uLnTx/>
                <a:uFillTx/>
                <a:latin typeface="+mj-lt"/>
                <a:ea typeface="+mj-ea"/>
                <a:cs typeface="+mj-cs"/>
              </a:rPr>
              <a:t>IMPLEMENTACIÓN DEL CONTROL INTERNO EN LA MUNICIPALIDAD PROVINCIAL DE MORROPÓN - CHULUCANAS</a:t>
            </a:r>
            <a:endParaRPr kumimoji="0" lang="es-PE"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1628800"/>
            <a:ext cx="7774632" cy="4728119"/>
          </a:xfrm>
        </p:spPr>
        <p:txBody>
          <a:bodyPr>
            <a:noAutofit/>
          </a:bodyPr>
          <a:lstStyle/>
          <a:p>
            <a:pPr lvl="0" algn="l"/>
            <a:r>
              <a:rPr lang="es-PE" sz="2000" b="1" dirty="0" smtClean="0">
                <a:latin typeface="Arial" pitchFamily="34" charset="0"/>
                <a:cs typeface="Arial" pitchFamily="34" charset="0"/>
              </a:rPr>
              <a:t>2.- Probidad</a:t>
            </a: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dirty="0" smtClean="0">
                <a:latin typeface="Arial" pitchFamily="34" charset="0"/>
                <a:cs typeface="Arial" pitchFamily="34" charset="0"/>
              </a:rPr>
              <a:t>Actúa con rectitud, honradez y honestidad, procurando satisfacer el interés general y desechando todo provecho o ventaja personal, obtenido por sí o por interpósita persona.</a:t>
            </a:r>
            <a:br>
              <a:rPr lang="es-PE" sz="2000" dirty="0" smtClean="0">
                <a:latin typeface="Arial" pitchFamily="34" charset="0"/>
                <a:cs typeface="Arial" pitchFamily="34" charset="0"/>
              </a:rPr>
            </a:b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b="1" dirty="0" smtClean="0">
                <a:latin typeface="Arial" pitchFamily="34" charset="0"/>
                <a:cs typeface="Arial" pitchFamily="34" charset="0"/>
              </a:rPr>
              <a:t>3.- Eficiencia</a:t>
            </a: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dirty="0" smtClean="0">
                <a:latin typeface="Arial" pitchFamily="34" charset="0"/>
                <a:cs typeface="Arial" pitchFamily="34" charset="0"/>
              </a:rPr>
              <a:t>Brinda calidad en cada una de las funciones o cargos, procurando obtener una capacitación solida y permanente.</a:t>
            </a:r>
            <a:br>
              <a:rPr lang="es-PE" sz="2000" dirty="0" smtClean="0">
                <a:latin typeface="Arial" pitchFamily="34" charset="0"/>
                <a:cs typeface="Arial" pitchFamily="34" charset="0"/>
              </a:rPr>
            </a:b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b="1" dirty="0" smtClean="0">
                <a:latin typeface="Arial" pitchFamily="34" charset="0"/>
                <a:cs typeface="Arial" pitchFamily="34" charset="0"/>
              </a:rPr>
              <a:t>4.- Idoneidad</a:t>
            </a: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dirty="0" smtClean="0">
                <a:latin typeface="Arial" pitchFamily="34" charset="0"/>
                <a:cs typeface="Arial" pitchFamily="34" charset="0"/>
              </a:rPr>
              <a:t>Entendida como aptitud técnica, legal y moral, es condición esencial para el acceso y ejercicio de la función pública. El servidor público debe propender a una formación solida acorde a la realidad, capacitándose permanentemente para el debido cumplimiento de sus funciones. </a:t>
            </a:r>
            <a:endParaRPr lang="es-PE" sz="2000" dirty="0">
              <a:latin typeface="Arial" pitchFamily="34" charset="0"/>
              <a:cs typeface="Arial" pitchFamily="34" charset="0"/>
            </a:endParaRPr>
          </a:p>
        </p:txBody>
      </p:sp>
      <p:sp>
        <p:nvSpPr>
          <p:cNvPr id="3" name="2 Subtítulo"/>
          <p:cNvSpPr>
            <a:spLocks noGrp="1"/>
          </p:cNvSpPr>
          <p:nvPr>
            <p:ph type="subTitle" idx="1"/>
          </p:nvPr>
        </p:nvSpPr>
        <p:spPr>
          <a:xfrm>
            <a:off x="899592" y="116632"/>
            <a:ext cx="6400800" cy="1752600"/>
          </a:xfrm>
        </p:spPr>
        <p:txBody>
          <a:bodyPr/>
          <a:lstStyle/>
          <a:p>
            <a:r>
              <a:rPr lang="es-PE" b="1" u="sng" dirty="0">
                <a:solidFill>
                  <a:schemeClr val="tx1">
                    <a:lumMod val="75000"/>
                    <a:lumOff val="25000"/>
                  </a:schemeClr>
                </a:solidFill>
                <a:latin typeface="Arial" pitchFamily="34" charset="0"/>
                <a:cs typeface="Arial" pitchFamily="34" charset="0"/>
              </a:rPr>
              <a:t>Ley 27815 - Ley del Código de Ética de la Función Pública</a:t>
            </a:r>
            <a:endParaRPr lang="es-PE" dirty="0">
              <a:solidFill>
                <a:schemeClr val="tx1">
                  <a:lumMod val="75000"/>
                  <a:lumOff val="25000"/>
                </a:schemeClr>
              </a:solidFill>
            </a:endParaRPr>
          </a:p>
          <a:p>
            <a:endParaRPr lang="es-PE" dirty="0">
              <a:solidFill>
                <a:schemeClr val="tx1">
                  <a:lumMod val="75000"/>
                  <a:lumOff val="25000"/>
                </a:schemeClr>
              </a:solidFill>
            </a:endParaRPr>
          </a:p>
          <a:p>
            <a:endParaRPr lang="es-PE"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4248472"/>
          </a:xfrm>
        </p:spPr>
        <p:txBody>
          <a:bodyPr>
            <a:noAutofit/>
          </a:bodyPr>
          <a:lstStyle/>
          <a:p>
            <a:pPr lvl="0" algn="l"/>
            <a:r>
              <a:rPr lang="es-PE" sz="2000" b="1" dirty="0" smtClean="0">
                <a:latin typeface="Arial" pitchFamily="34" charset="0"/>
                <a:cs typeface="Arial" pitchFamily="34" charset="0"/>
              </a:rPr>
              <a:t>5.- Veracidad</a:t>
            </a: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dirty="0" smtClean="0">
                <a:latin typeface="Arial" pitchFamily="34" charset="0"/>
                <a:cs typeface="Arial" pitchFamily="34" charset="0"/>
              </a:rPr>
              <a:t>Se expresa con autenticidad en las relaciones funcionales con todos los miembros de su institución y con la ciudadanía, y contribuye al esclarecimiento de los hechos. </a:t>
            </a:r>
            <a:br>
              <a:rPr lang="es-PE" sz="2000" dirty="0" smtClean="0">
                <a:latin typeface="Arial" pitchFamily="34" charset="0"/>
                <a:cs typeface="Arial" pitchFamily="34" charset="0"/>
              </a:rPr>
            </a:b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b="1" dirty="0" smtClean="0">
                <a:latin typeface="Arial" pitchFamily="34" charset="0"/>
                <a:cs typeface="Arial" pitchFamily="34" charset="0"/>
              </a:rPr>
              <a:t>6.- Lealtad y Obediencia</a:t>
            </a: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dirty="0" smtClean="0">
                <a:latin typeface="Arial" pitchFamily="34" charset="0"/>
                <a:cs typeface="Arial" pitchFamily="34" charset="0"/>
              </a:rPr>
              <a:t>Actúa con fidelidad y solidaridad hacia todos los miembros de su institución, cumpliendo las ordenes que le imparta el superior jerárquico competente, en la medida que reúnan las formalidades del caso y tengan por objeto la realización de actos de servicio que se vinculen con las funciones a su cargo, salvo los supuestos de arbitrariedad o ilegalidad manifiestas, las que deberá poner en conocimiento del superior jerárquico de su institución.</a:t>
            </a:r>
            <a:endParaRPr lang="es-PE" sz="2000" dirty="0">
              <a:latin typeface="Arial" pitchFamily="34" charset="0"/>
              <a:cs typeface="Arial" pitchFamily="34" charset="0"/>
            </a:endParaRPr>
          </a:p>
        </p:txBody>
      </p:sp>
      <p:sp>
        <p:nvSpPr>
          <p:cNvPr id="3" name="2 Subtítulo"/>
          <p:cNvSpPr>
            <a:spLocks noGrp="1"/>
          </p:cNvSpPr>
          <p:nvPr>
            <p:ph type="subTitle" idx="1"/>
          </p:nvPr>
        </p:nvSpPr>
        <p:spPr>
          <a:xfrm>
            <a:off x="899592" y="188640"/>
            <a:ext cx="6400800" cy="1752600"/>
          </a:xfrm>
        </p:spPr>
        <p:txBody>
          <a:bodyPr/>
          <a:lstStyle/>
          <a:p>
            <a:r>
              <a:rPr lang="es-PE" b="1" u="sng" dirty="0">
                <a:solidFill>
                  <a:schemeClr val="tx1">
                    <a:lumMod val="75000"/>
                    <a:lumOff val="25000"/>
                  </a:schemeClr>
                </a:solidFill>
                <a:latin typeface="Arial" pitchFamily="34" charset="0"/>
                <a:cs typeface="Arial" pitchFamily="34" charset="0"/>
              </a:rPr>
              <a:t>Ley 27815 - Ley del Código de Ética de la Función Pública</a:t>
            </a:r>
            <a:endParaRPr lang="es-PE" dirty="0">
              <a:solidFill>
                <a:schemeClr val="tx1">
                  <a:lumMod val="75000"/>
                  <a:lumOff val="25000"/>
                </a:schemeClr>
              </a:solidFill>
            </a:endParaRPr>
          </a:p>
          <a:p>
            <a:endParaRPr lang="es-PE"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916838"/>
            <a:ext cx="7772400" cy="4104449"/>
          </a:xfrm>
        </p:spPr>
        <p:txBody>
          <a:bodyPr>
            <a:noAutofit/>
          </a:bodyPr>
          <a:lstStyle/>
          <a:p>
            <a:pPr lvl="0" algn="l"/>
            <a:r>
              <a:rPr lang="es-PE" sz="2000" b="1" dirty="0" smtClean="0">
                <a:latin typeface="Arial" pitchFamily="34" charset="0"/>
                <a:cs typeface="Arial" pitchFamily="34" charset="0"/>
              </a:rPr>
              <a:t>7.- Justicia y Equidad</a:t>
            </a: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dirty="0" smtClean="0">
                <a:latin typeface="Arial" pitchFamily="34" charset="0"/>
                <a:cs typeface="Arial" pitchFamily="34" charset="0"/>
              </a:rPr>
              <a:t>Tiene permanente disposición para el cumplimiento de sus funciones otorgando a cada uno lo que le es debido, actuando con equidad en sus relaciones con el Estado, con el administrado, con sus superiores, con sus subordinados y con la ciudadanía en  general.</a:t>
            </a:r>
            <a:br>
              <a:rPr lang="es-PE" sz="2000" dirty="0" smtClean="0">
                <a:latin typeface="Arial" pitchFamily="34" charset="0"/>
                <a:cs typeface="Arial" pitchFamily="34" charset="0"/>
              </a:rPr>
            </a:b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b="1" dirty="0" smtClean="0">
                <a:latin typeface="Arial" pitchFamily="34" charset="0"/>
                <a:cs typeface="Arial" pitchFamily="34" charset="0"/>
              </a:rPr>
              <a:t>8.- Lealtad al estado de Derecho</a:t>
            </a: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dirty="0" smtClean="0">
                <a:latin typeface="Arial" pitchFamily="34" charset="0"/>
                <a:cs typeface="Arial" pitchFamily="34" charset="0"/>
              </a:rPr>
              <a:t>El funcionario de confianza debe lealtad a la Constitución y al Estado de Derecho. Ocupar cargos de confianza en regímenes de facto, es causal de cese automático e inmediato de la función pública.</a:t>
            </a:r>
            <a:br>
              <a:rPr lang="es-PE" sz="2000" dirty="0" smtClean="0">
                <a:latin typeface="Arial" pitchFamily="34" charset="0"/>
                <a:cs typeface="Arial" pitchFamily="34" charset="0"/>
              </a:rPr>
            </a:br>
            <a:r>
              <a:rPr lang="es-PE" sz="2000" dirty="0" smtClean="0">
                <a:latin typeface="Arial" pitchFamily="34" charset="0"/>
                <a:cs typeface="Arial" pitchFamily="34" charset="0"/>
              </a:rPr>
              <a:t>CONCORDANCIAS: D.S. N° 033-2005-PCM, Reglamento, Art. 6</a:t>
            </a:r>
            <a:endParaRPr lang="es-PE" sz="2000" dirty="0">
              <a:latin typeface="Arial" pitchFamily="34" charset="0"/>
              <a:cs typeface="Arial" pitchFamily="34" charset="0"/>
            </a:endParaRPr>
          </a:p>
        </p:txBody>
      </p:sp>
      <p:sp>
        <p:nvSpPr>
          <p:cNvPr id="3" name="2 Subtítulo"/>
          <p:cNvSpPr>
            <a:spLocks noGrp="1"/>
          </p:cNvSpPr>
          <p:nvPr>
            <p:ph type="subTitle" idx="1"/>
          </p:nvPr>
        </p:nvSpPr>
        <p:spPr>
          <a:xfrm>
            <a:off x="1187624" y="188640"/>
            <a:ext cx="6400800" cy="1752600"/>
          </a:xfrm>
        </p:spPr>
        <p:txBody>
          <a:bodyPr/>
          <a:lstStyle/>
          <a:p>
            <a:r>
              <a:rPr lang="es-PE" b="1" u="sng" dirty="0">
                <a:solidFill>
                  <a:schemeClr val="tx1">
                    <a:lumMod val="75000"/>
                    <a:lumOff val="25000"/>
                  </a:schemeClr>
                </a:solidFill>
                <a:latin typeface="Arial" pitchFamily="34" charset="0"/>
                <a:cs typeface="Arial" pitchFamily="34" charset="0"/>
              </a:rPr>
              <a:t>Ley 27815 - Ley del Código de Ética de la Función Pública</a:t>
            </a:r>
            <a:endParaRPr lang="es-PE" dirty="0">
              <a:solidFill>
                <a:schemeClr val="tx1">
                  <a:lumMod val="75000"/>
                  <a:lumOff val="25000"/>
                </a:schemeClr>
              </a:solidFill>
            </a:endParaRPr>
          </a:p>
          <a:p>
            <a:endParaRPr lang="es-PE" dirty="0">
              <a:solidFill>
                <a:schemeClr val="tx1">
                  <a:lumMod val="75000"/>
                  <a:lumOff val="25000"/>
                </a:schemeClr>
              </a:solidFill>
            </a:endParaRPr>
          </a:p>
          <a:p>
            <a:endParaRPr lang="es-PE"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1412776"/>
            <a:ext cx="7772400" cy="5184576"/>
          </a:xfrm>
        </p:spPr>
        <p:txBody>
          <a:bodyPr>
            <a:noAutofit/>
          </a:bodyPr>
          <a:lstStyle/>
          <a:p>
            <a:pPr algn="l"/>
            <a:r>
              <a:rPr lang="es-PE" sz="2000" b="1" dirty="0" smtClean="0">
                <a:latin typeface="Arial" pitchFamily="34" charset="0"/>
                <a:cs typeface="Arial" pitchFamily="34" charset="0"/>
              </a:rPr>
              <a:t/>
            </a:r>
            <a:br>
              <a:rPr lang="es-PE" sz="2000" b="1" dirty="0" smtClean="0">
                <a:latin typeface="Arial" pitchFamily="34" charset="0"/>
                <a:cs typeface="Arial" pitchFamily="34" charset="0"/>
              </a:rPr>
            </a:br>
            <a:r>
              <a:rPr lang="es-PE" sz="2000" b="1" dirty="0" smtClean="0">
                <a:latin typeface="Arial" pitchFamily="34" charset="0"/>
                <a:cs typeface="Arial" pitchFamily="34" charset="0"/>
              </a:rPr>
              <a:t>Articulo 7°.- Deberes de la Función Pública</a:t>
            </a: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dirty="0" smtClean="0">
                <a:latin typeface="Arial" pitchFamily="34" charset="0"/>
                <a:cs typeface="Arial" pitchFamily="34" charset="0"/>
              </a:rPr>
              <a:t>El servidor público tiene los siguientes deberes:</a:t>
            </a:r>
            <a:br>
              <a:rPr lang="es-PE" sz="2000" dirty="0" smtClean="0">
                <a:latin typeface="Arial" pitchFamily="34" charset="0"/>
                <a:cs typeface="Arial" pitchFamily="34" charset="0"/>
              </a:rPr>
            </a:b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b="1" dirty="0" smtClean="0">
                <a:latin typeface="Arial" pitchFamily="34" charset="0"/>
                <a:cs typeface="Arial" pitchFamily="34" charset="0"/>
              </a:rPr>
              <a:t>1.-</a:t>
            </a:r>
            <a:r>
              <a:rPr lang="es-PE" sz="2000" dirty="0" smtClean="0">
                <a:latin typeface="Arial" pitchFamily="34" charset="0"/>
                <a:cs typeface="Arial" pitchFamily="34" charset="0"/>
              </a:rPr>
              <a:t> </a:t>
            </a:r>
            <a:r>
              <a:rPr lang="es-PE" sz="2000" b="1" dirty="0" smtClean="0">
                <a:latin typeface="Arial" pitchFamily="34" charset="0"/>
                <a:cs typeface="Arial" pitchFamily="34" charset="0"/>
              </a:rPr>
              <a:t>Neutralidad</a:t>
            </a: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dirty="0" smtClean="0">
                <a:latin typeface="Arial" pitchFamily="34" charset="0"/>
                <a:cs typeface="Arial" pitchFamily="34" charset="0"/>
              </a:rPr>
              <a:t>Debe actuar con absoluta imparcialidad política, económica o de cualquier otra índole en el desempeño de sus funciones demostrando independencia a sus vinculaciones con personas, partidos políticos o instituciones.</a:t>
            </a:r>
            <a:br>
              <a:rPr lang="es-PE" sz="2000" dirty="0" smtClean="0">
                <a:latin typeface="Arial" pitchFamily="34" charset="0"/>
                <a:cs typeface="Arial" pitchFamily="34" charset="0"/>
              </a:rPr>
            </a:b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b="1" dirty="0" smtClean="0">
                <a:latin typeface="Arial" pitchFamily="34" charset="0"/>
                <a:cs typeface="Arial" pitchFamily="34" charset="0"/>
              </a:rPr>
              <a:t>2.-</a:t>
            </a:r>
            <a:r>
              <a:rPr lang="es-PE" sz="2000" dirty="0" smtClean="0">
                <a:latin typeface="Arial" pitchFamily="34" charset="0"/>
                <a:cs typeface="Arial" pitchFamily="34" charset="0"/>
              </a:rPr>
              <a:t> </a:t>
            </a:r>
            <a:r>
              <a:rPr lang="es-PE" sz="2000" b="1" dirty="0" smtClean="0">
                <a:latin typeface="Arial" pitchFamily="34" charset="0"/>
                <a:cs typeface="Arial" pitchFamily="34" charset="0"/>
              </a:rPr>
              <a:t>Transparencia</a:t>
            </a: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dirty="0" smtClean="0">
                <a:latin typeface="Arial" pitchFamily="34" charset="0"/>
                <a:cs typeface="Arial" pitchFamily="34" charset="0"/>
              </a:rPr>
              <a:t>Debe ejecutar los actos del servicio de manera transparente, ello implica que dichos actos tienen en principio carácter público y son accesibles al conocimiento de toda persona natural o jurídica. El servidor público debe de brindar y facilitar información fidedigna, completa y oportuna</a:t>
            </a:r>
            <a:endParaRPr lang="es-PE" sz="2000" dirty="0">
              <a:latin typeface="Arial" pitchFamily="34" charset="0"/>
              <a:cs typeface="Arial" pitchFamily="34" charset="0"/>
            </a:endParaRPr>
          </a:p>
        </p:txBody>
      </p:sp>
      <p:sp>
        <p:nvSpPr>
          <p:cNvPr id="3" name="2 Subtítulo"/>
          <p:cNvSpPr>
            <a:spLocks noGrp="1"/>
          </p:cNvSpPr>
          <p:nvPr>
            <p:ph type="subTitle" idx="1"/>
          </p:nvPr>
        </p:nvSpPr>
        <p:spPr>
          <a:xfrm>
            <a:off x="1115616" y="188640"/>
            <a:ext cx="6400800" cy="1752600"/>
          </a:xfrm>
        </p:spPr>
        <p:txBody>
          <a:bodyPr/>
          <a:lstStyle/>
          <a:p>
            <a:r>
              <a:rPr lang="es-PE" b="1" u="sng" dirty="0">
                <a:solidFill>
                  <a:schemeClr val="tx1">
                    <a:lumMod val="75000"/>
                    <a:lumOff val="25000"/>
                  </a:schemeClr>
                </a:solidFill>
                <a:latin typeface="Arial" pitchFamily="34" charset="0"/>
                <a:cs typeface="Arial" pitchFamily="34" charset="0"/>
              </a:rPr>
              <a:t>Ley 27815 - Ley del Código de Ética de la Función Pública</a:t>
            </a:r>
            <a:endParaRPr lang="es-PE" dirty="0">
              <a:solidFill>
                <a:schemeClr val="tx1">
                  <a:lumMod val="75000"/>
                  <a:lumOff val="25000"/>
                </a:schemeClr>
              </a:solidFill>
            </a:endParaRPr>
          </a:p>
          <a:p>
            <a:endParaRPr lang="es-PE"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412777"/>
            <a:ext cx="7772400" cy="4752528"/>
          </a:xfrm>
        </p:spPr>
        <p:txBody>
          <a:bodyPr>
            <a:normAutofit/>
          </a:bodyPr>
          <a:lstStyle/>
          <a:p>
            <a:pPr lvl="0" algn="l"/>
            <a:r>
              <a:rPr lang="es-PE" sz="1600" b="1" dirty="0" smtClean="0">
                <a:latin typeface="Arial" pitchFamily="34" charset="0"/>
                <a:cs typeface="Arial" pitchFamily="34" charset="0"/>
              </a:rPr>
              <a:t/>
            </a:r>
            <a:br>
              <a:rPr lang="es-PE" sz="1600" b="1" dirty="0" smtClean="0">
                <a:latin typeface="Arial" pitchFamily="34" charset="0"/>
                <a:cs typeface="Arial" pitchFamily="34" charset="0"/>
              </a:rPr>
            </a:br>
            <a:r>
              <a:rPr lang="es-PE" sz="1600" b="1" dirty="0" smtClean="0">
                <a:latin typeface="Arial" pitchFamily="34" charset="0"/>
                <a:cs typeface="Arial" pitchFamily="34" charset="0"/>
              </a:rPr>
              <a:t>3.- Discreción</a:t>
            </a:r>
            <a:r>
              <a:rPr lang="es-PE" sz="1600" dirty="0" smtClean="0">
                <a:latin typeface="Arial" pitchFamily="34" charset="0"/>
                <a:cs typeface="Arial" pitchFamily="34" charset="0"/>
              </a:rPr>
              <a:t/>
            </a:r>
            <a:br>
              <a:rPr lang="es-PE" sz="1600" dirty="0" smtClean="0">
                <a:latin typeface="Arial" pitchFamily="34" charset="0"/>
                <a:cs typeface="Arial" pitchFamily="34" charset="0"/>
              </a:rPr>
            </a:br>
            <a:r>
              <a:rPr lang="es-PE" sz="1600" dirty="0" smtClean="0">
                <a:latin typeface="Arial" pitchFamily="34" charset="0"/>
                <a:cs typeface="Arial" pitchFamily="34" charset="0"/>
              </a:rPr>
              <a:t>Debe guardar reserva respecto de hechos o informaciones de los que tenga conocimiento con motivo o en ocasión del ejercicio de sus funciones, sin perjuicio de los deberes y las responsabilidades que le correspondan en virtud de las normas que regulan el acceso y la transparencia de la información pública.</a:t>
            </a:r>
            <a:br>
              <a:rPr lang="es-PE" sz="1600" dirty="0" smtClean="0">
                <a:latin typeface="Arial" pitchFamily="34" charset="0"/>
                <a:cs typeface="Arial" pitchFamily="34" charset="0"/>
              </a:rPr>
            </a:br>
            <a:r>
              <a:rPr lang="es-PE" sz="1600" dirty="0" smtClean="0">
                <a:latin typeface="Arial" pitchFamily="34" charset="0"/>
                <a:cs typeface="Arial" pitchFamily="34" charset="0"/>
              </a:rPr>
              <a:t/>
            </a:r>
            <a:br>
              <a:rPr lang="es-PE" sz="1600" dirty="0" smtClean="0">
                <a:latin typeface="Arial" pitchFamily="34" charset="0"/>
                <a:cs typeface="Arial" pitchFamily="34" charset="0"/>
              </a:rPr>
            </a:br>
            <a:r>
              <a:rPr lang="es-PE" sz="1600" b="1" dirty="0" smtClean="0">
                <a:latin typeface="Arial" pitchFamily="34" charset="0"/>
                <a:cs typeface="Arial" pitchFamily="34" charset="0"/>
              </a:rPr>
              <a:t>4.- Ejercicio Adecuado del Cargo</a:t>
            </a:r>
            <a:r>
              <a:rPr lang="es-PE" sz="1600" dirty="0" smtClean="0">
                <a:latin typeface="Arial" pitchFamily="34" charset="0"/>
                <a:cs typeface="Arial" pitchFamily="34" charset="0"/>
              </a:rPr>
              <a:t/>
            </a:r>
            <a:br>
              <a:rPr lang="es-PE" sz="1600" dirty="0" smtClean="0">
                <a:latin typeface="Arial" pitchFamily="34" charset="0"/>
                <a:cs typeface="Arial" pitchFamily="34" charset="0"/>
              </a:rPr>
            </a:br>
            <a:r>
              <a:rPr lang="es-PE" sz="1600" dirty="0" smtClean="0">
                <a:latin typeface="Arial" pitchFamily="34" charset="0"/>
                <a:cs typeface="Arial" pitchFamily="34" charset="0"/>
              </a:rPr>
              <a:t>Con motivo o en ocasión del ejercicio de sus funciones el servidor público no debe adoptar represalia de ningún tipo o ejercer coacción alguna contra otros servidores públicos u otras personas.</a:t>
            </a:r>
            <a:br>
              <a:rPr lang="es-PE" sz="1600" dirty="0" smtClean="0">
                <a:latin typeface="Arial" pitchFamily="34" charset="0"/>
                <a:cs typeface="Arial" pitchFamily="34" charset="0"/>
              </a:rPr>
            </a:br>
            <a:r>
              <a:rPr lang="es-PE" sz="1600" dirty="0" smtClean="0">
                <a:latin typeface="Arial" pitchFamily="34" charset="0"/>
                <a:cs typeface="Arial" pitchFamily="34" charset="0"/>
              </a:rPr>
              <a:t/>
            </a:r>
            <a:br>
              <a:rPr lang="es-PE" sz="1600" dirty="0" smtClean="0">
                <a:latin typeface="Arial" pitchFamily="34" charset="0"/>
                <a:cs typeface="Arial" pitchFamily="34" charset="0"/>
              </a:rPr>
            </a:br>
            <a:r>
              <a:rPr lang="es-PE" sz="1600" b="1" dirty="0" smtClean="0">
                <a:latin typeface="Arial" pitchFamily="34" charset="0"/>
                <a:cs typeface="Arial" pitchFamily="34" charset="0"/>
              </a:rPr>
              <a:t>5.- Uso Adecuado de los Bienes del estado</a:t>
            </a:r>
            <a:r>
              <a:rPr lang="es-PE" sz="1600" dirty="0" smtClean="0">
                <a:latin typeface="Arial" pitchFamily="34" charset="0"/>
                <a:cs typeface="Arial" pitchFamily="34" charset="0"/>
              </a:rPr>
              <a:t/>
            </a:r>
            <a:br>
              <a:rPr lang="es-PE" sz="1600" dirty="0" smtClean="0">
                <a:latin typeface="Arial" pitchFamily="34" charset="0"/>
                <a:cs typeface="Arial" pitchFamily="34" charset="0"/>
              </a:rPr>
            </a:br>
            <a:r>
              <a:rPr lang="es-PE" sz="1600" dirty="0" smtClean="0">
                <a:latin typeface="Arial" pitchFamily="34" charset="0"/>
                <a:cs typeface="Arial" pitchFamily="34" charset="0"/>
              </a:rPr>
              <a:t>Debe proteger y conservar los bienes del Estado, debiendo utilizar los que le fueran asignados para el desempeño de sus funciones de manera racional, evitando  su abuso, derroche o desaprovechamiento, sin emplear o permitir que otros empleen los bienes del Estado para fines particulares o propósitos que no sean aquellos para los cuales hubieran sido específicamente destinados.</a:t>
            </a:r>
            <a:endParaRPr lang="es-PE" sz="1600" dirty="0">
              <a:latin typeface="Arial" pitchFamily="34" charset="0"/>
              <a:cs typeface="Arial" pitchFamily="34" charset="0"/>
            </a:endParaRPr>
          </a:p>
        </p:txBody>
      </p:sp>
      <p:sp>
        <p:nvSpPr>
          <p:cNvPr id="3" name="2 Subtítulo"/>
          <p:cNvSpPr>
            <a:spLocks noGrp="1"/>
          </p:cNvSpPr>
          <p:nvPr>
            <p:ph type="subTitle" idx="1"/>
          </p:nvPr>
        </p:nvSpPr>
        <p:spPr>
          <a:xfrm>
            <a:off x="971600" y="188640"/>
            <a:ext cx="6400800" cy="1752600"/>
          </a:xfrm>
        </p:spPr>
        <p:txBody>
          <a:bodyPr/>
          <a:lstStyle/>
          <a:p>
            <a:r>
              <a:rPr lang="es-PE" b="1" u="sng" dirty="0">
                <a:solidFill>
                  <a:schemeClr val="tx1">
                    <a:lumMod val="75000"/>
                    <a:lumOff val="25000"/>
                  </a:schemeClr>
                </a:solidFill>
                <a:latin typeface="Arial" pitchFamily="34" charset="0"/>
                <a:cs typeface="Arial" pitchFamily="34" charset="0"/>
              </a:rPr>
              <a:t>Ley 27815 - Ley del Código de Ética de la Función Pública</a:t>
            </a:r>
            <a:endParaRPr lang="es-PE" dirty="0">
              <a:solidFill>
                <a:schemeClr val="tx1">
                  <a:lumMod val="75000"/>
                  <a:lumOff val="25000"/>
                </a:schemeClr>
              </a:solidFill>
            </a:endParaRPr>
          </a:p>
          <a:p>
            <a:endParaRPr lang="es-PE"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556792"/>
            <a:ext cx="7772400" cy="4512095"/>
          </a:xfrm>
        </p:spPr>
        <p:txBody>
          <a:bodyPr>
            <a:noAutofit/>
          </a:bodyPr>
          <a:lstStyle/>
          <a:p>
            <a:pPr lvl="0" algn="l"/>
            <a:r>
              <a:rPr lang="es-PE" sz="2000" b="1" dirty="0" smtClean="0">
                <a:latin typeface="Arial" pitchFamily="34" charset="0"/>
                <a:cs typeface="Arial" pitchFamily="34" charset="0"/>
              </a:rPr>
              <a:t/>
            </a:r>
            <a:br>
              <a:rPr lang="es-PE" sz="2000" b="1" dirty="0" smtClean="0">
                <a:latin typeface="Arial" pitchFamily="34" charset="0"/>
                <a:cs typeface="Arial" pitchFamily="34" charset="0"/>
              </a:rPr>
            </a:br>
            <a:r>
              <a:rPr lang="es-PE" sz="2000" b="1" dirty="0" smtClean="0">
                <a:latin typeface="Arial" pitchFamily="34" charset="0"/>
                <a:cs typeface="Arial" pitchFamily="34" charset="0"/>
              </a:rPr>
              <a:t>6.- Responsabilidad </a:t>
            </a:r>
            <a:br>
              <a:rPr lang="es-PE" sz="2000" b="1" dirty="0" smtClean="0">
                <a:latin typeface="Arial" pitchFamily="34" charset="0"/>
                <a:cs typeface="Arial" pitchFamily="34" charset="0"/>
              </a:rPr>
            </a:b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dirty="0" smtClean="0">
                <a:latin typeface="Arial" pitchFamily="34" charset="0"/>
                <a:cs typeface="Arial" pitchFamily="34" charset="0"/>
              </a:rPr>
              <a:t>Todo servidor público debe desarrollar sus funciones a cabalidad y en forma integral, asumiendo con pleno respeto su función pública.</a:t>
            </a:r>
            <a:br>
              <a:rPr lang="es-PE" sz="2000" dirty="0" smtClean="0">
                <a:latin typeface="Arial" pitchFamily="34" charset="0"/>
                <a:cs typeface="Arial" pitchFamily="34" charset="0"/>
              </a:rPr>
            </a:br>
            <a:r>
              <a:rPr lang="es-PE" sz="2000" dirty="0" smtClean="0">
                <a:latin typeface="Arial" pitchFamily="34" charset="0"/>
                <a:cs typeface="Arial" pitchFamily="34" charset="0"/>
              </a:rPr>
              <a:t>Ante situaciones extraordinarias, el servidor público puede realizar aquellas tareas que por su naturaleza o modalidad no sean las estrictamente inherentes a su  cargo, siempre que ellas resulten necesarias para mitigar, neutralizar o superar las dificultades que se enfrenten.</a:t>
            </a:r>
            <a:br>
              <a:rPr lang="es-PE" sz="2000" dirty="0" smtClean="0">
                <a:latin typeface="Arial" pitchFamily="34" charset="0"/>
                <a:cs typeface="Arial" pitchFamily="34" charset="0"/>
              </a:rPr>
            </a:br>
            <a:r>
              <a:rPr lang="es-PE" sz="2000" dirty="0" smtClean="0">
                <a:latin typeface="Arial" pitchFamily="34" charset="0"/>
                <a:cs typeface="Arial" pitchFamily="34" charset="0"/>
              </a:rPr>
              <a:t>Todo servidor público debe respetar los derechos de los administrados establecidos en el </a:t>
            </a:r>
            <a:r>
              <a:rPr lang="es-PE" sz="2000" b="1" dirty="0" smtClean="0">
                <a:latin typeface="Arial" pitchFamily="34" charset="0"/>
                <a:cs typeface="Arial" pitchFamily="34" charset="0"/>
              </a:rPr>
              <a:t>artículo 55 de la Ley N° 27444</a:t>
            </a:r>
            <a:r>
              <a:rPr lang="es-PE" sz="2000" dirty="0" smtClean="0">
                <a:latin typeface="Arial" pitchFamily="34" charset="0"/>
                <a:cs typeface="Arial" pitchFamily="34" charset="0"/>
              </a:rPr>
              <a:t>, Ley del Procedimiento Administrativo General.</a:t>
            </a:r>
            <a:br>
              <a:rPr lang="es-PE" sz="2000" dirty="0" smtClean="0">
                <a:latin typeface="Arial" pitchFamily="34" charset="0"/>
                <a:cs typeface="Arial" pitchFamily="34" charset="0"/>
              </a:rPr>
            </a:br>
            <a:r>
              <a:rPr lang="es-PE" sz="2000" dirty="0" smtClean="0">
                <a:latin typeface="Arial" pitchFamily="34" charset="0"/>
                <a:cs typeface="Arial" pitchFamily="34" charset="0"/>
              </a:rPr>
              <a:t>CONCORDANCIA: R. N° 437-2002-SUNARP-SN</a:t>
            </a:r>
            <a:br>
              <a:rPr lang="es-PE" sz="2000" dirty="0" smtClean="0">
                <a:latin typeface="Arial" pitchFamily="34" charset="0"/>
                <a:cs typeface="Arial" pitchFamily="34" charset="0"/>
              </a:rPr>
            </a:br>
            <a:r>
              <a:rPr lang="es-PE" sz="2000" dirty="0" smtClean="0">
                <a:latin typeface="Arial" pitchFamily="34" charset="0"/>
                <a:cs typeface="Arial" pitchFamily="34" charset="0"/>
              </a:rPr>
              <a:t>                                D.S. N° 033-2005-PCM, Reglamento, Art. 6 </a:t>
            </a:r>
            <a:endParaRPr lang="es-PE" sz="2000" dirty="0">
              <a:latin typeface="Arial" pitchFamily="34" charset="0"/>
              <a:cs typeface="Arial" pitchFamily="34" charset="0"/>
            </a:endParaRPr>
          </a:p>
        </p:txBody>
      </p:sp>
      <p:sp>
        <p:nvSpPr>
          <p:cNvPr id="3" name="2 Subtítulo"/>
          <p:cNvSpPr>
            <a:spLocks noGrp="1"/>
          </p:cNvSpPr>
          <p:nvPr>
            <p:ph type="subTitle" idx="1"/>
          </p:nvPr>
        </p:nvSpPr>
        <p:spPr>
          <a:xfrm>
            <a:off x="1187624" y="116632"/>
            <a:ext cx="6400800" cy="1752600"/>
          </a:xfrm>
        </p:spPr>
        <p:txBody>
          <a:bodyPr/>
          <a:lstStyle/>
          <a:p>
            <a:r>
              <a:rPr lang="es-PE" b="1" u="sng" dirty="0">
                <a:solidFill>
                  <a:schemeClr val="tx1">
                    <a:lumMod val="75000"/>
                    <a:lumOff val="25000"/>
                  </a:schemeClr>
                </a:solidFill>
                <a:latin typeface="Arial" pitchFamily="34" charset="0"/>
                <a:cs typeface="Arial" pitchFamily="34" charset="0"/>
              </a:rPr>
              <a:t>Ley 27815 - Ley del Código de Ética de la Función Pública</a:t>
            </a:r>
            <a:endParaRPr lang="es-PE" dirty="0">
              <a:solidFill>
                <a:schemeClr val="tx1">
                  <a:lumMod val="75000"/>
                  <a:lumOff val="25000"/>
                </a:schemeClr>
              </a:solidFill>
            </a:endParaRPr>
          </a:p>
          <a:p>
            <a:endParaRPr lang="es-PE" dirty="0">
              <a:solidFill>
                <a:schemeClr val="tx1">
                  <a:lumMod val="75000"/>
                  <a:lumOff val="25000"/>
                </a:schemeClr>
              </a:solidFill>
            </a:endParaRPr>
          </a:p>
          <a:p>
            <a:endParaRPr lang="es-PE"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1412776"/>
            <a:ext cx="8064896" cy="5256584"/>
          </a:xfrm>
        </p:spPr>
        <p:txBody>
          <a:bodyPr>
            <a:normAutofit/>
          </a:bodyPr>
          <a:lstStyle/>
          <a:p>
            <a:pPr algn="l"/>
            <a:r>
              <a:rPr lang="es-PE" sz="1600" b="1" dirty="0" smtClean="0">
                <a:latin typeface="Arial" pitchFamily="34" charset="0"/>
                <a:cs typeface="Arial" pitchFamily="34" charset="0"/>
              </a:rPr>
              <a:t/>
            </a:r>
            <a:br>
              <a:rPr lang="es-PE" sz="1600" b="1" dirty="0" smtClean="0">
                <a:latin typeface="Arial" pitchFamily="34" charset="0"/>
                <a:cs typeface="Arial" pitchFamily="34" charset="0"/>
              </a:rPr>
            </a:br>
            <a:r>
              <a:rPr lang="es-PE" sz="1600" b="1" dirty="0" smtClean="0">
                <a:latin typeface="Arial" pitchFamily="34" charset="0"/>
                <a:cs typeface="Arial" pitchFamily="34" charset="0"/>
              </a:rPr>
              <a:t>Artículo.-  55° Derechos de los Administrados</a:t>
            </a:r>
            <a:br>
              <a:rPr lang="es-PE" sz="1600" b="1" dirty="0" smtClean="0">
                <a:latin typeface="Arial" pitchFamily="34" charset="0"/>
                <a:cs typeface="Arial" pitchFamily="34" charset="0"/>
              </a:rPr>
            </a:br>
            <a:r>
              <a:rPr lang="es-PE" sz="1600" dirty="0" smtClean="0">
                <a:latin typeface="Arial" pitchFamily="34" charset="0"/>
                <a:cs typeface="Arial" pitchFamily="34" charset="0"/>
              </a:rPr>
              <a:t/>
            </a:r>
            <a:br>
              <a:rPr lang="es-PE" sz="1600" dirty="0" smtClean="0">
                <a:latin typeface="Arial" pitchFamily="34" charset="0"/>
                <a:cs typeface="Arial" pitchFamily="34" charset="0"/>
              </a:rPr>
            </a:br>
            <a:r>
              <a:rPr lang="es-PE" sz="1600" dirty="0" smtClean="0">
                <a:latin typeface="Arial" pitchFamily="34" charset="0"/>
                <a:cs typeface="Arial" pitchFamily="34" charset="0"/>
              </a:rPr>
              <a:t>Son derechos de los administrados con respecto al procedimiento administrativo, los siguientes:</a:t>
            </a:r>
            <a:br>
              <a:rPr lang="es-PE" sz="1600" dirty="0" smtClean="0">
                <a:latin typeface="Arial" pitchFamily="34" charset="0"/>
                <a:cs typeface="Arial" pitchFamily="34" charset="0"/>
              </a:rPr>
            </a:br>
            <a:r>
              <a:rPr lang="es-PE" sz="1600" b="1" dirty="0" smtClean="0">
                <a:latin typeface="Arial" pitchFamily="34" charset="0"/>
                <a:cs typeface="Arial" pitchFamily="34" charset="0"/>
              </a:rPr>
              <a:t>1. </a:t>
            </a:r>
            <a:r>
              <a:rPr lang="es-PE" sz="1600" dirty="0" smtClean="0">
                <a:latin typeface="Arial" pitchFamily="34" charset="0"/>
                <a:cs typeface="Arial" pitchFamily="34" charset="0"/>
              </a:rPr>
              <a:t>La procedencia en la atención del servicio público requerido, guardando riguroso orden de ingreso.</a:t>
            </a:r>
            <a:br>
              <a:rPr lang="es-PE" sz="1600" dirty="0" smtClean="0">
                <a:latin typeface="Arial" pitchFamily="34" charset="0"/>
                <a:cs typeface="Arial" pitchFamily="34" charset="0"/>
              </a:rPr>
            </a:br>
            <a:r>
              <a:rPr lang="es-PE" sz="1600" b="1" dirty="0" smtClean="0">
                <a:latin typeface="Arial" pitchFamily="34" charset="0"/>
                <a:cs typeface="Arial" pitchFamily="34" charset="0"/>
              </a:rPr>
              <a:t>2. </a:t>
            </a:r>
            <a:r>
              <a:rPr lang="es-PE" sz="1600" dirty="0" smtClean="0">
                <a:latin typeface="Arial" pitchFamily="34" charset="0"/>
                <a:cs typeface="Arial" pitchFamily="34" charset="0"/>
              </a:rPr>
              <a:t>Ser tratado con respeto y consideración por el personal de las entidades, en condiciones de igualdad con los demás administrados.</a:t>
            </a:r>
            <a:br>
              <a:rPr lang="es-PE" sz="1600" dirty="0" smtClean="0">
                <a:latin typeface="Arial" pitchFamily="34" charset="0"/>
                <a:cs typeface="Arial" pitchFamily="34" charset="0"/>
              </a:rPr>
            </a:br>
            <a:r>
              <a:rPr lang="es-PE" sz="1600" b="1" dirty="0" smtClean="0">
                <a:latin typeface="Arial" pitchFamily="34" charset="0"/>
                <a:cs typeface="Arial" pitchFamily="34" charset="0"/>
              </a:rPr>
              <a:t>3. </a:t>
            </a:r>
            <a:r>
              <a:rPr lang="es-PE" sz="1600" dirty="0" smtClean="0">
                <a:latin typeface="Arial" pitchFamily="34" charset="0"/>
                <a:cs typeface="Arial" pitchFamily="34" charset="0"/>
              </a:rPr>
              <a:t>Acceder, en cualquier momento, de manera directa y sin limitación alguna a la información contenida en los expedientes de los procedimientos administrativos en que sean parte y a obtener copias de los documentos contenidos en el mismo sufragando el costo que suponga su pedido, salvo las excepciones expresamente previstas por ley.</a:t>
            </a:r>
            <a:br>
              <a:rPr lang="es-PE" sz="1600" dirty="0" smtClean="0">
                <a:latin typeface="Arial" pitchFamily="34" charset="0"/>
                <a:cs typeface="Arial" pitchFamily="34" charset="0"/>
              </a:rPr>
            </a:br>
            <a:r>
              <a:rPr lang="es-PE" sz="1600" b="1" dirty="0" smtClean="0">
                <a:latin typeface="Arial" pitchFamily="34" charset="0"/>
                <a:cs typeface="Arial" pitchFamily="34" charset="0"/>
              </a:rPr>
              <a:t>4. </a:t>
            </a:r>
            <a:r>
              <a:rPr lang="es-PE" sz="1600" dirty="0" smtClean="0">
                <a:latin typeface="Arial" pitchFamily="34" charset="0"/>
                <a:cs typeface="Arial" pitchFamily="34" charset="0"/>
              </a:rPr>
              <a:t>Acceder a la información gratuita que debe brindar las entidades del Estado sobre sus actividades orientadas a la colectividad, incluyendo sus fines, competencias, funciones, organigramas, ubicación de dependencias, horario de atención, procedimientos y características.</a:t>
            </a:r>
            <a:br>
              <a:rPr lang="es-PE" sz="1600" dirty="0" smtClean="0">
                <a:latin typeface="Arial" pitchFamily="34" charset="0"/>
                <a:cs typeface="Arial" pitchFamily="34" charset="0"/>
              </a:rPr>
            </a:br>
            <a:r>
              <a:rPr lang="es-PE" sz="1600" b="1" dirty="0" smtClean="0">
                <a:latin typeface="Arial" pitchFamily="34" charset="0"/>
                <a:cs typeface="Arial" pitchFamily="34" charset="0"/>
              </a:rPr>
              <a:t>5. </a:t>
            </a:r>
            <a:r>
              <a:rPr lang="es-PE" sz="1600" dirty="0" smtClean="0">
                <a:latin typeface="Arial" pitchFamily="34" charset="0"/>
                <a:cs typeface="Arial" pitchFamily="34" charset="0"/>
              </a:rPr>
              <a:t>A ser informados en los procedimientos de oficio sobre su naturaleza alcance y, de ser posible, del plazo estimado de su duración, así como de sus derechos y obligaciones en el curso de tal actuación.</a:t>
            </a:r>
            <a:br>
              <a:rPr lang="es-PE" sz="1600" dirty="0" smtClean="0">
                <a:latin typeface="Arial" pitchFamily="34" charset="0"/>
                <a:cs typeface="Arial" pitchFamily="34" charset="0"/>
              </a:rPr>
            </a:br>
            <a:endParaRPr lang="es-PE" sz="1600" dirty="0">
              <a:latin typeface="Arial" pitchFamily="34" charset="0"/>
              <a:cs typeface="Arial" pitchFamily="34" charset="0"/>
            </a:endParaRPr>
          </a:p>
        </p:txBody>
      </p:sp>
      <p:sp>
        <p:nvSpPr>
          <p:cNvPr id="3" name="2 Subtítulo"/>
          <p:cNvSpPr>
            <a:spLocks noGrp="1"/>
          </p:cNvSpPr>
          <p:nvPr>
            <p:ph type="subTitle" idx="1"/>
          </p:nvPr>
        </p:nvSpPr>
        <p:spPr>
          <a:xfrm>
            <a:off x="1115616" y="116632"/>
            <a:ext cx="6400800" cy="1656184"/>
          </a:xfrm>
        </p:spPr>
        <p:txBody>
          <a:bodyPr>
            <a:normAutofit/>
          </a:bodyPr>
          <a:lstStyle/>
          <a:p>
            <a:r>
              <a:rPr lang="es-PE" b="1" u="sng" dirty="0">
                <a:solidFill>
                  <a:schemeClr val="tx1">
                    <a:lumMod val="75000"/>
                    <a:lumOff val="25000"/>
                  </a:schemeClr>
                </a:solidFill>
                <a:latin typeface="Arial" pitchFamily="34" charset="0"/>
                <a:cs typeface="Arial" pitchFamily="34" charset="0"/>
              </a:rPr>
              <a:t>Ley </a:t>
            </a:r>
            <a:r>
              <a:rPr lang="es-PE" b="1" u="sng" dirty="0" smtClean="0">
                <a:solidFill>
                  <a:schemeClr val="tx1">
                    <a:lumMod val="75000"/>
                    <a:lumOff val="25000"/>
                  </a:schemeClr>
                </a:solidFill>
                <a:latin typeface="Arial" pitchFamily="34" charset="0"/>
                <a:cs typeface="Arial" pitchFamily="34" charset="0"/>
              </a:rPr>
              <a:t>27444 </a:t>
            </a:r>
            <a:r>
              <a:rPr lang="es-PE" b="1" u="sng" dirty="0">
                <a:solidFill>
                  <a:schemeClr val="tx1">
                    <a:lumMod val="75000"/>
                    <a:lumOff val="25000"/>
                  </a:schemeClr>
                </a:solidFill>
                <a:latin typeface="Arial" pitchFamily="34" charset="0"/>
                <a:cs typeface="Arial" pitchFamily="34" charset="0"/>
              </a:rPr>
              <a:t>- Ley del </a:t>
            </a:r>
            <a:r>
              <a:rPr lang="es-PE" b="1" u="sng" dirty="0" smtClean="0">
                <a:solidFill>
                  <a:schemeClr val="tx1">
                    <a:lumMod val="75000"/>
                    <a:lumOff val="25000"/>
                  </a:schemeClr>
                </a:solidFill>
                <a:latin typeface="Arial" pitchFamily="34" charset="0"/>
                <a:cs typeface="Arial" pitchFamily="34" charset="0"/>
              </a:rPr>
              <a:t>Procedimiento Administrativo General</a:t>
            </a:r>
            <a:endParaRPr lang="es-PE"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90480" y="2013248"/>
            <a:ext cx="7772400" cy="4440088"/>
          </a:xfrm>
        </p:spPr>
        <p:txBody>
          <a:bodyPr>
            <a:noAutofit/>
          </a:bodyPr>
          <a:lstStyle/>
          <a:p>
            <a:pPr lvl="0" algn="l"/>
            <a:r>
              <a:rPr lang="es-PE" sz="1800" b="1" dirty="0">
                <a:latin typeface="Arial" pitchFamily="34" charset="0"/>
                <a:cs typeface="Arial" pitchFamily="34" charset="0"/>
              </a:rPr>
              <a:t>6</a:t>
            </a:r>
            <a:r>
              <a:rPr lang="es-PE" sz="1800" b="1" dirty="0" smtClean="0">
                <a:latin typeface="Arial" pitchFamily="34" charset="0"/>
                <a:cs typeface="Arial" pitchFamily="34" charset="0"/>
              </a:rPr>
              <a:t>. </a:t>
            </a:r>
            <a:r>
              <a:rPr lang="es-PE" sz="1800" dirty="0" smtClean="0">
                <a:latin typeface="Arial" pitchFamily="34" charset="0"/>
                <a:cs typeface="Arial" pitchFamily="34" charset="0"/>
              </a:rPr>
              <a:t>Participar </a:t>
            </a:r>
            <a:r>
              <a:rPr lang="es-PE" sz="1800" dirty="0">
                <a:latin typeface="Arial" pitchFamily="34" charset="0"/>
                <a:cs typeface="Arial" pitchFamily="34" charset="0"/>
              </a:rPr>
              <a:t>responsable y progresivamente en la protección y control de los servicios públicos, asegurando su eficiencia y oportunidad.</a:t>
            </a:r>
            <a:br>
              <a:rPr lang="es-PE" sz="1800" dirty="0">
                <a:latin typeface="Arial" pitchFamily="34" charset="0"/>
                <a:cs typeface="Arial" pitchFamily="34" charset="0"/>
              </a:rPr>
            </a:br>
            <a:r>
              <a:rPr lang="es-PE" sz="1800" b="1" dirty="0">
                <a:latin typeface="Arial" pitchFamily="34" charset="0"/>
                <a:cs typeface="Arial" pitchFamily="34" charset="0"/>
              </a:rPr>
              <a:t>7</a:t>
            </a:r>
            <a:r>
              <a:rPr lang="es-PE" sz="1800" b="1" dirty="0" smtClean="0">
                <a:latin typeface="Arial" pitchFamily="34" charset="0"/>
                <a:cs typeface="Arial" pitchFamily="34" charset="0"/>
              </a:rPr>
              <a:t>. </a:t>
            </a:r>
            <a:r>
              <a:rPr lang="es-PE" sz="1800" dirty="0" smtClean="0">
                <a:latin typeface="Arial" pitchFamily="34" charset="0"/>
                <a:cs typeface="Arial" pitchFamily="34" charset="0"/>
              </a:rPr>
              <a:t>Al </a:t>
            </a:r>
            <a:r>
              <a:rPr lang="es-PE" sz="1800" dirty="0">
                <a:latin typeface="Arial" pitchFamily="34" charset="0"/>
                <a:cs typeface="Arial" pitchFamily="34" charset="0"/>
              </a:rPr>
              <a:t>cumplimiento de los plazos determinados para cada servicio o actuación y exigirlo así a las autoridades.</a:t>
            </a:r>
            <a:br>
              <a:rPr lang="es-PE" sz="1800" dirty="0">
                <a:latin typeface="Arial" pitchFamily="34" charset="0"/>
                <a:cs typeface="Arial" pitchFamily="34" charset="0"/>
              </a:rPr>
            </a:br>
            <a:r>
              <a:rPr lang="es-PE" sz="1800" b="1" dirty="0" smtClean="0">
                <a:latin typeface="Arial" pitchFamily="34" charset="0"/>
                <a:cs typeface="Arial" pitchFamily="34" charset="0"/>
              </a:rPr>
              <a:t>8. </a:t>
            </a:r>
            <a:r>
              <a:rPr lang="es-PE" sz="1800" dirty="0" smtClean="0">
                <a:latin typeface="Arial" pitchFamily="34" charset="0"/>
                <a:cs typeface="Arial" pitchFamily="34" charset="0"/>
              </a:rPr>
              <a:t>Ser </a:t>
            </a:r>
            <a:r>
              <a:rPr lang="es-PE" sz="1800" dirty="0">
                <a:latin typeface="Arial" pitchFamily="34" charset="0"/>
                <a:cs typeface="Arial" pitchFamily="34" charset="0"/>
              </a:rPr>
              <a:t>asistidos por las entidades para el cumplimiento de sus obligaciones.2</a:t>
            </a:r>
            <a:r>
              <a:rPr lang="es-PE" sz="1800" dirty="0" smtClean="0">
                <a:latin typeface="Arial" pitchFamily="34" charset="0"/>
                <a:cs typeface="Arial" pitchFamily="34" charset="0"/>
              </a:rPr>
              <a:t>.-</a:t>
            </a:r>
            <a:br>
              <a:rPr lang="es-PE" sz="1800" dirty="0" smtClean="0">
                <a:latin typeface="Arial" pitchFamily="34" charset="0"/>
                <a:cs typeface="Arial" pitchFamily="34" charset="0"/>
              </a:rPr>
            </a:br>
            <a:r>
              <a:rPr lang="es-PE" sz="1800" b="1" dirty="0" smtClean="0">
                <a:latin typeface="Arial" pitchFamily="34" charset="0"/>
                <a:cs typeface="Arial" pitchFamily="34" charset="0"/>
              </a:rPr>
              <a:t>9. </a:t>
            </a:r>
            <a:r>
              <a:rPr lang="es-PE" sz="1800" dirty="0" smtClean="0">
                <a:latin typeface="Arial" pitchFamily="34" charset="0"/>
                <a:cs typeface="Arial" pitchFamily="34" charset="0"/>
              </a:rPr>
              <a:t>Conocer la identidad de las autoridades y personas al servicio de la entidad bajo cuya responsabilidad son tramitados los procedimientos de su interés.</a:t>
            </a:r>
            <a:br>
              <a:rPr lang="es-PE" sz="1800" dirty="0" smtClean="0">
                <a:latin typeface="Arial" pitchFamily="34" charset="0"/>
                <a:cs typeface="Arial" pitchFamily="34" charset="0"/>
              </a:rPr>
            </a:br>
            <a:r>
              <a:rPr lang="es-PE" sz="1800" b="1" dirty="0" smtClean="0">
                <a:latin typeface="Arial" pitchFamily="34" charset="0"/>
                <a:cs typeface="Arial" pitchFamily="34" charset="0"/>
              </a:rPr>
              <a:t>10.  </a:t>
            </a:r>
            <a:r>
              <a:rPr lang="es-PE" sz="1800" dirty="0" smtClean="0">
                <a:latin typeface="Arial" pitchFamily="34" charset="0"/>
                <a:cs typeface="Arial" pitchFamily="34" charset="0"/>
              </a:rPr>
              <a:t>A que las actuaciones de las entidades que les afecten sean llevadas a cabo en la forma menos gravosa posible.</a:t>
            </a:r>
            <a:br>
              <a:rPr lang="es-PE" sz="1800" dirty="0" smtClean="0">
                <a:latin typeface="Arial" pitchFamily="34" charset="0"/>
                <a:cs typeface="Arial" pitchFamily="34" charset="0"/>
              </a:rPr>
            </a:br>
            <a:r>
              <a:rPr lang="es-PE" sz="1800" b="1" dirty="0" smtClean="0">
                <a:latin typeface="Arial" pitchFamily="34" charset="0"/>
                <a:cs typeface="Arial" pitchFamily="34" charset="0"/>
              </a:rPr>
              <a:t>11.  </a:t>
            </a:r>
            <a:r>
              <a:rPr lang="es-PE" sz="1800" dirty="0" smtClean="0">
                <a:latin typeface="Arial" pitchFamily="34" charset="0"/>
                <a:cs typeface="Arial" pitchFamily="34" charset="0"/>
              </a:rPr>
              <a:t>Al ejercicio responsable del derecho de formular análisis, critica o a cuestionar las decisiones y actuaciones de las entidades.</a:t>
            </a:r>
            <a:br>
              <a:rPr lang="es-PE" sz="1800" dirty="0" smtClean="0">
                <a:latin typeface="Arial" pitchFamily="34" charset="0"/>
                <a:cs typeface="Arial" pitchFamily="34" charset="0"/>
              </a:rPr>
            </a:br>
            <a:r>
              <a:rPr lang="es-PE" sz="1800" b="1" dirty="0" smtClean="0">
                <a:latin typeface="Arial" pitchFamily="34" charset="0"/>
                <a:cs typeface="Arial" pitchFamily="34" charset="0"/>
              </a:rPr>
              <a:t>12.  </a:t>
            </a:r>
            <a:r>
              <a:rPr lang="es-PE" sz="1800" dirty="0" smtClean="0">
                <a:latin typeface="Arial" pitchFamily="34" charset="0"/>
                <a:cs typeface="Arial" pitchFamily="34" charset="0"/>
              </a:rPr>
              <a:t>A exigir la responsabilidad de las entidades y del personal a su servicio cuando así corresponda legalmente, y</a:t>
            </a:r>
            <a:br>
              <a:rPr lang="es-PE" sz="1800" dirty="0" smtClean="0">
                <a:latin typeface="Arial" pitchFamily="34" charset="0"/>
                <a:cs typeface="Arial" pitchFamily="34" charset="0"/>
              </a:rPr>
            </a:br>
            <a:r>
              <a:rPr lang="es-PE" sz="1800" b="1" dirty="0" smtClean="0">
                <a:latin typeface="Arial" pitchFamily="34" charset="0"/>
                <a:cs typeface="Arial" pitchFamily="34" charset="0"/>
              </a:rPr>
              <a:t>13.  </a:t>
            </a:r>
            <a:r>
              <a:rPr lang="es-PE" sz="1800" dirty="0" smtClean="0">
                <a:latin typeface="Arial" pitchFamily="34" charset="0"/>
                <a:cs typeface="Arial" pitchFamily="34" charset="0"/>
              </a:rPr>
              <a:t>Los demás derechos reconocidos por la Constitución o las leyes.</a:t>
            </a:r>
            <a:endParaRPr lang="es-PE" sz="1800" dirty="0">
              <a:latin typeface="Arial" pitchFamily="34" charset="0"/>
              <a:cs typeface="Arial" pitchFamily="34" charset="0"/>
            </a:endParaRPr>
          </a:p>
        </p:txBody>
      </p:sp>
      <p:sp>
        <p:nvSpPr>
          <p:cNvPr id="3" name="2 Subtítulo"/>
          <p:cNvSpPr>
            <a:spLocks noGrp="1"/>
          </p:cNvSpPr>
          <p:nvPr>
            <p:ph type="subTitle" idx="1"/>
          </p:nvPr>
        </p:nvSpPr>
        <p:spPr>
          <a:xfrm>
            <a:off x="690480" y="260648"/>
            <a:ext cx="6400800" cy="1752600"/>
          </a:xfrm>
        </p:spPr>
        <p:txBody>
          <a:bodyPr/>
          <a:lstStyle/>
          <a:p>
            <a:r>
              <a:rPr lang="es-PE" b="1" u="sng" dirty="0">
                <a:solidFill>
                  <a:schemeClr val="tx1">
                    <a:lumMod val="75000"/>
                    <a:lumOff val="25000"/>
                  </a:schemeClr>
                </a:solidFill>
                <a:latin typeface="Arial" pitchFamily="34" charset="0"/>
                <a:cs typeface="Arial" pitchFamily="34" charset="0"/>
              </a:rPr>
              <a:t>Ley </a:t>
            </a:r>
            <a:r>
              <a:rPr lang="es-PE" b="1" u="sng" dirty="0" smtClean="0">
                <a:solidFill>
                  <a:schemeClr val="tx1">
                    <a:lumMod val="75000"/>
                    <a:lumOff val="25000"/>
                  </a:schemeClr>
                </a:solidFill>
                <a:latin typeface="Arial" pitchFamily="34" charset="0"/>
                <a:cs typeface="Arial" pitchFamily="34" charset="0"/>
              </a:rPr>
              <a:t>27444 </a:t>
            </a:r>
            <a:r>
              <a:rPr lang="es-PE" b="1" u="sng" dirty="0">
                <a:solidFill>
                  <a:schemeClr val="tx1">
                    <a:lumMod val="75000"/>
                    <a:lumOff val="25000"/>
                  </a:schemeClr>
                </a:solidFill>
                <a:latin typeface="Arial" pitchFamily="34" charset="0"/>
                <a:cs typeface="Arial" pitchFamily="34" charset="0"/>
              </a:rPr>
              <a:t>- Ley del Procedimiento Administrativo General</a:t>
            </a:r>
            <a:endParaRPr lang="es-PE"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1916832"/>
            <a:ext cx="7772400" cy="4320480"/>
          </a:xfrm>
        </p:spPr>
        <p:txBody>
          <a:bodyPr>
            <a:noAutofit/>
          </a:bodyPr>
          <a:lstStyle/>
          <a:p>
            <a:pPr algn="l"/>
            <a:r>
              <a:rPr lang="es-PE" sz="2000" b="1" dirty="0" smtClean="0">
                <a:latin typeface="Arial" pitchFamily="34" charset="0"/>
                <a:cs typeface="Arial" pitchFamily="34" charset="0"/>
              </a:rPr>
              <a:t>PROHIBICIONES ÉTICOS DEL SERVIDOR PÚBLICO</a:t>
            </a:r>
            <a:br>
              <a:rPr lang="es-PE" sz="2000" b="1" dirty="0" smtClean="0">
                <a:latin typeface="Arial" pitchFamily="34" charset="0"/>
                <a:cs typeface="Arial" pitchFamily="34" charset="0"/>
              </a:rPr>
            </a:b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b="1" dirty="0" smtClean="0">
                <a:latin typeface="Arial" pitchFamily="34" charset="0"/>
                <a:cs typeface="Arial" pitchFamily="34" charset="0"/>
              </a:rPr>
              <a:t>Artículo 8° Prohibiciones Éticos de la Función Pública</a:t>
            </a: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dirty="0" smtClean="0">
                <a:latin typeface="Arial" pitchFamily="34" charset="0"/>
                <a:cs typeface="Arial" pitchFamily="34" charset="0"/>
              </a:rPr>
              <a:t>El servidor público está prohibido de:</a:t>
            </a:r>
            <a:br>
              <a:rPr lang="es-PE" sz="2000" dirty="0" smtClean="0">
                <a:latin typeface="Arial" pitchFamily="34" charset="0"/>
                <a:cs typeface="Arial" pitchFamily="34" charset="0"/>
              </a:rPr>
            </a:b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b="1" dirty="0" smtClean="0">
                <a:latin typeface="Arial" pitchFamily="34" charset="0"/>
                <a:cs typeface="Arial" pitchFamily="34" charset="0"/>
              </a:rPr>
              <a:t>1.</a:t>
            </a:r>
            <a:r>
              <a:rPr lang="es-PE" sz="2000" dirty="0" smtClean="0">
                <a:latin typeface="Arial" pitchFamily="34" charset="0"/>
                <a:cs typeface="Arial" pitchFamily="34" charset="0"/>
              </a:rPr>
              <a:t> </a:t>
            </a:r>
            <a:r>
              <a:rPr lang="es-PE" sz="2000" b="1" dirty="0" smtClean="0">
                <a:latin typeface="Arial" pitchFamily="34" charset="0"/>
                <a:cs typeface="Arial" pitchFamily="34" charset="0"/>
              </a:rPr>
              <a:t>Mantener Intereses de Conflicto</a:t>
            </a: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dirty="0" smtClean="0">
                <a:latin typeface="Arial" pitchFamily="34" charset="0"/>
                <a:cs typeface="Arial" pitchFamily="34" charset="0"/>
              </a:rPr>
              <a:t>Mantener relaciones o de aceptar situaciones en cuyo contexto sus intereses personales, laborales, económicos o financieros pudieran estar en conflicto con el cumplimiento de los deberes y funciones a su cargo.</a:t>
            </a:r>
            <a:br>
              <a:rPr lang="es-PE" sz="2000" dirty="0" smtClean="0">
                <a:latin typeface="Arial" pitchFamily="34" charset="0"/>
                <a:cs typeface="Arial" pitchFamily="34" charset="0"/>
              </a:rPr>
            </a:br>
            <a:r>
              <a:rPr lang="es-PE" sz="2000" b="1" dirty="0" smtClean="0">
                <a:latin typeface="Arial" pitchFamily="34" charset="0"/>
                <a:cs typeface="Arial" pitchFamily="34" charset="0"/>
              </a:rPr>
              <a:t>2.</a:t>
            </a:r>
            <a:r>
              <a:rPr lang="es-PE" sz="2000" dirty="0" smtClean="0">
                <a:latin typeface="Arial" pitchFamily="34" charset="0"/>
                <a:cs typeface="Arial" pitchFamily="34" charset="0"/>
              </a:rPr>
              <a:t> </a:t>
            </a:r>
            <a:r>
              <a:rPr lang="es-PE" sz="2000" b="1" dirty="0" smtClean="0">
                <a:latin typeface="Arial" pitchFamily="34" charset="0"/>
                <a:cs typeface="Arial" pitchFamily="34" charset="0"/>
              </a:rPr>
              <a:t>Obtener Ventajas Indebidas</a:t>
            </a: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dirty="0" smtClean="0">
                <a:latin typeface="Arial" pitchFamily="34" charset="0"/>
                <a:cs typeface="Arial" pitchFamily="34" charset="0"/>
              </a:rPr>
              <a:t>Obtener o procurar beneficios o ventajas indebidas, para sí o para otros, mediante el uso de su cargo, autoridad, influencia o apariencia de influencia. </a:t>
            </a:r>
            <a:br>
              <a:rPr lang="es-PE" sz="2000" dirty="0" smtClean="0">
                <a:latin typeface="Arial" pitchFamily="34" charset="0"/>
                <a:cs typeface="Arial" pitchFamily="34" charset="0"/>
              </a:rPr>
            </a:br>
            <a:endParaRPr lang="es-PE" sz="2000" dirty="0">
              <a:latin typeface="Arial" pitchFamily="34" charset="0"/>
              <a:cs typeface="Arial" pitchFamily="34" charset="0"/>
            </a:endParaRPr>
          </a:p>
        </p:txBody>
      </p:sp>
      <p:sp>
        <p:nvSpPr>
          <p:cNvPr id="3" name="2 Subtítulo"/>
          <p:cNvSpPr>
            <a:spLocks noGrp="1"/>
          </p:cNvSpPr>
          <p:nvPr>
            <p:ph type="subTitle" idx="1"/>
          </p:nvPr>
        </p:nvSpPr>
        <p:spPr>
          <a:xfrm>
            <a:off x="899592" y="260648"/>
            <a:ext cx="6400800" cy="1752600"/>
          </a:xfrm>
        </p:spPr>
        <p:txBody>
          <a:bodyPr/>
          <a:lstStyle/>
          <a:p>
            <a:r>
              <a:rPr lang="es-PE" b="1" dirty="0" smtClean="0">
                <a:solidFill>
                  <a:schemeClr val="tx1">
                    <a:lumMod val="75000"/>
                    <a:lumOff val="25000"/>
                  </a:schemeClr>
                </a:solidFill>
              </a:rPr>
              <a:t>Ley 27815 – Ley del Código de Ética de la Función Pública</a:t>
            </a:r>
            <a:endParaRPr lang="es-PE" b="1"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01824" y="2012104"/>
            <a:ext cx="7772400" cy="4153200"/>
          </a:xfrm>
        </p:spPr>
        <p:txBody>
          <a:bodyPr>
            <a:noAutofit/>
          </a:bodyPr>
          <a:lstStyle/>
          <a:p>
            <a:pPr lvl="0" algn="l"/>
            <a:r>
              <a:rPr lang="es-PE" sz="1800" b="1" dirty="0" smtClean="0">
                <a:latin typeface="Arial" pitchFamily="34" charset="0"/>
                <a:cs typeface="Arial" pitchFamily="34" charset="0"/>
              </a:rPr>
              <a:t>3. Realizar Actividades de Proselitismo Político</a:t>
            </a:r>
            <a:r>
              <a:rPr lang="es-PE" sz="1800" dirty="0" smtClean="0">
                <a:latin typeface="Arial" pitchFamily="34" charset="0"/>
                <a:cs typeface="Arial" pitchFamily="34" charset="0"/>
              </a:rPr>
              <a:t/>
            </a:r>
            <a:br>
              <a:rPr lang="es-PE" sz="1800" dirty="0" smtClean="0">
                <a:latin typeface="Arial" pitchFamily="34" charset="0"/>
                <a:cs typeface="Arial" pitchFamily="34" charset="0"/>
              </a:rPr>
            </a:br>
            <a:r>
              <a:rPr lang="es-PE" sz="1800" dirty="0" smtClean="0">
                <a:latin typeface="Arial" pitchFamily="34" charset="0"/>
                <a:cs typeface="Arial" pitchFamily="34" charset="0"/>
              </a:rPr>
              <a:t>Realizar actividades de proselitismo político a través de la utilización de sus funciones o por medio de la utilización de infraestructura, bienes o recursos públicos, ya sea a favor o en contra de partidos u organizaciones políticas o candidatos.</a:t>
            </a:r>
            <a:br>
              <a:rPr lang="es-PE" sz="1800" dirty="0" smtClean="0">
                <a:latin typeface="Arial" pitchFamily="34" charset="0"/>
                <a:cs typeface="Arial" pitchFamily="34" charset="0"/>
              </a:rPr>
            </a:br>
            <a:r>
              <a:rPr lang="es-PE" sz="1800" b="1" dirty="0" smtClean="0">
                <a:latin typeface="Arial" pitchFamily="34" charset="0"/>
                <a:cs typeface="Arial" pitchFamily="34" charset="0"/>
              </a:rPr>
              <a:t>4. Hacer Mal Uso de Información Privilegiada  </a:t>
            </a:r>
            <a:r>
              <a:rPr lang="es-PE" sz="1800" dirty="0" smtClean="0">
                <a:latin typeface="Arial" pitchFamily="34" charset="0"/>
                <a:cs typeface="Arial" pitchFamily="34" charset="0"/>
              </a:rPr>
              <a:t/>
            </a:r>
            <a:br>
              <a:rPr lang="es-PE" sz="1800" dirty="0" smtClean="0">
                <a:latin typeface="Arial" pitchFamily="34" charset="0"/>
                <a:cs typeface="Arial" pitchFamily="34" charset="0"/>
              </a:rPr>
            </a:br>
            <a:r>
              <a:rPr lang="es-PE" sz="1800" dirty="0" smtClean="0">
                <a:latin typeface="Arial" pitchFamily="34" charset="0"/>
                <a:cs typeface="Arial" pitchFamily="34" charset="0"/>
              </a:rPr>
              <a:t>Participar en transacciones u operaciones financieras utilizando información privilegiada de la entidad a la que pertenece o que pudiera tener acceso a ella por su condición o ejercicio del cargo que desempeña, ni debe permitir el uso impropio de dicha información para el beneficio de algún interés.</a:t>
            </a:r>
            <a:br>
              <a:rPr lang="es-PE" sz="1800" dirty="0" smtClean="0">
                <a:latin typeface="Arial" pitchFamily="34" charset="0"/>
                <a:cs typeface="Arial" pitchFamily="34" charset="0"/>
              </a:rPr>
            </a:br>
            <a:r>
              <a:rPr lang="es-PE" sz="1800" b="1" dirty="0" smtClean="0">
                <a:latin typeface="Arial" pitchFamily="34" charset="0"/>
                <a:cs typeface="Arial" pitchFamily="34" charset="0"/>
              </a:rPr>
              <a:t>5. Presionar, Amenazar y/o Acosar</a:t>
            </a:r>
            <a:r>
              <a:rPr lang="es-PE" sz="1800" dirty="0" smtClean="0">
                <a:latin typeface="Arial" pitchFamily="34" charset="0"/>
                <a:cs typeface="Arial" pitchFamily="34" charset="0"/>
              </a:rPr>
              <a:t/>
            </a:r>
            <a:br>
              <a:rPr lang="es-PE" sz="1800" dirty="0" smtClean="0">
                <a:latin typeface="Arial" pitchFamily="34" charset="0"/>
                <a:cs typeface="Arial" pitchFamily="34" charset="0"/>
              </a:rPr>
            </a:br>
            <a:r>
              <a:rPr lang="es-PE" sz="1800" dirty="0" smtClean="0">
                <a:latin typeface="Arial" pitchFamily="34" charset="0"/>
                <a:cs typeface="Arial" pitchFamily="34" charset="0"/>
              </a:rPr>
              <a:t>Ejercer presiones, amenazas o acoso sexual contra otros servidores públicos o subordinados que puedan afectar la dignidad de la persona o inducir a la realización de acciones dolosas.</a:t>
            </a:r>
            <a:endParaRPr lang="es-PE" sz="1800" dirty="0">
              <a:latin typeface="Arial" pitchFamily="34" charset="0"/>
              <a:cs typeface="Arial" pitchFamily="34" charset="0"/>
            </a:endParaRPr>
          </a:p>
        </p:txBody>
      </p:sp>
      <p:sp>
        <p:nvSpPr>
          <p:cNvPr id="3" name="2 Subtítulo"/>
          <p:cNvSpPr>
            <a:spLocks noGrp="1"/>
          </p:cNvSpPr>
          <p:nvPr>
            <p:ph type="subTitle" idx="1"/>
          </p:nvPr>
        </p:nvSpPr>
        <p:spPr>
          <a:xfrm>
            <a:off x="1187624" y="260648"/>
            <a:ext cx="6400800" cy="1752600"/>
          </a:xfrm>
        </p:spPr>
        <p:txBody>
          <a:bodyPr/>
          <a:lstStyle/>
          <a:p>
            <a:r>
              <a:rPr lang="es-PE" b="1" dirty="0">
                <a:solidFill>
                  <a:schemeClr val="tx1">
                    <a:lumMod val="75000"/>
                    <a:lumOff val="25000"/>
                  </a:schemeClr>
                </a:solidFill>
              </a:rPr>
              <a:t>Ley 27815 – Ley del Código de Ética de la Función Pública</a:t>
            </a:r>
          </a:p>
          <a:p>
            <a:endParaRPr lang="es-PE"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620688"/>
            <a:ext cx="7772400" cy="1470025"/>
          </a:xfrm>
        </p:spPr>
        <p:txBody>
          <a:bodyPr>
            <a:normAutofit fontScale="90000"/>
          </a:bodyPr>
          <a:lstStyle/>
          <a:p>
            <a:r>
              <a:rPr lang="es-PE" sz="3600" b="1" u="sng" dirty="0">
                <a:latin typeface="Arial" pitchFamily="34" charset="0"/>
                <a:cs typeface="Arial" pitchFamily="34" charset="0"/>
              </a:rPr>
              <a:t>Ley 27815 - Ley del Código de Ética de la Función Pública</a:t>
            </a:r>
            <a:r>
              <a:rPr lang="es-PE" sz="3600" dirty="0"/>
              <a:t/>
            </a:r>
            <a:br>
              <a:rPr lang="es-PE" sz="3600" dirty="0"/>
            </a:br>
            <a:endParaRPr lang="es-PE" sz="3600" dirty="0"/>
          </a:p>
        </p:txBody>
      </p:sp>
      <p:sp>
        <p:nvSpPr>
          <p:cNvPr id="3" name="2 Subtítulo"/>
          <p:cNvSpPr>
            <a:spLocks noGrp="1"/>
          </p:cNvSpPr>
          <p:nvPr>
            <p:ph type="subTitle" idx="1"/>
          </p:nvPr>
        </p:nvSpPr>
        <p:spPr>
          <a:xfrm>
            <a:off x="1259632" y="2564904"/>
            <a:ext cx="6400800" cy="3744416"/>
          </a:xfrm>
        </p:spPr>
        <p:txBody>
          <a:bodyPr>
            <a:noAutofit/>
          </a:bodyPr>
          <a:lstStyle/>
          <a:p>
            <a:pPr algn="just"/>
            <a:r>
              <a:rPr lang="es-PE" sz="2400" b="1" dirty="0" smtClean="0">
                <a:solidFill>
                  <a:schemeClr val="tx1"/>
                </a:solidFill>
                <a:latin typeface="Arial" pitchFamily="34" charset="0"/>
                <a:cs typeface="Arial" pitchFamily="34" charset="0"/>
              </a:rPr>
              <a:t>Artículo 1.- Ámbito de aplicación</a:t>
            </a:r>
            <a:endParaRPr lang="es-PE" sz="2400" dirty="0" smtClean="0">
              <a:solidFill>
                <a:schemeClr val="tx1"/>
              </a:solidFill>
              <a:latin typeface="Arial" pitchFamily="34" charset="0"/>
              <a:cs typeface="Arial" pitchFamily="34" charset="0"/>
            </a:endParaRPr>
          </a:p>
          <a:p>
            <a:pPr algn="just"/>
            <a:r>
              <a:rPr lang="es-PE" sz="1800" dirty="0" smtClean="0">
                <a:solidFill>
                  <a:schemeClr val="tx1"/>
                </a:solidFill>
                <a:latin typeface="Arial" pitchFamily="34" charset="0"/>
                <a:cs typeface="Arial" pitchFamily="34" charset="0"/>
              </a:rPr>
              <a:t>Los Principios, Deberes</a:t>
            </a:r>
            <a:r>
              <a:rPr lang="es-PE" sz="2400" dirty="0" smtClean="0">
                <a:solidFill>
                  <a:schemeClr val="tx1"/>
                </a:solidFill>
                <a:latin typeface="Arial" pitchFamily="34" charset="0"/>
                <a:cs typeface="Arial" pitchFamily="34" charset="0"/>
              </a:rPr>
              <a:t> </a:t>
            </a:r>
            <a:r>
              <a:rPr lang="es-PE" sz="1800" dirty="0" smtClean="0">
                <a:solidFill>
                  <a:schemeClr val="tx1"/>
                </a:solidFill>
                <a:latin typeface="Arial" pitchFamily="34" charset="0"/>
                <a:cs typeface="Arial" pitchFamily="34" charset="0"/>
              </a:rPr>
              <a:t>y Prohibiciones éticos que se establecen en el presente Código de Ética</a:t>
            </a:r>
            <a:r>
              <a:rPr lang="es-PE" sz="1800" b="1" dirty="0" smtClean="0">
                <a:solidFill>
                  <a:schemeClr val="tx1"/>
                </a:solidFill>
                <a:latin typeface="Arial" pitchFamily="34" charset="0"/>
                <a:cs typeface="Arial" pitchFamily="34" charset="0"/>
              </a:rPr>
              <a:t>  </a:t>
            </a:r>
            <a:r>
              <a:rPr lang="es-PE" sz="1800" dirty="0" smtClean="0">
                <a:solidFill>
                  <a:schemeClr val="tx1"/>
                </a:solidFill>
                <a:latin typeface="Arial" pitchFamily="34" charset="0"/>
                <a:cs typeface="Arial" pitchFamily="34" charset="0"/>
              </a:rPr>
              <a:t>de la Función Pública rigen para los servidores de las entidades de la Administración Pública de acuerdo a lo establecido  en el artículo del presente Código.</a:t>
            </a:r>
          </a:p>
          <a:p>
            <a:pPr algn="just"/>
            <a:r>
              <a:rPr lang="es-PE" sz="1800" dirty="0" smtClean="0">
                <a:solidFill>
                  <a:schemeClr val="tx1"/>
                </a:solidFill>
                <a:latin typeface="Arial" pitchFamily="34" charset="0"/>
                <a:cs typeface="Arial" pitchFamily="34" charset="0"/>
              </a:rPr>
              <a:t>Para los fines de la presente Ley se entenderá  por entidad o entidades de la Administración Pública a los indicados en el artículo 1 de la </a:t>
            </a:r>
            <a:r>
              <a:rPr lang="es-PE" sz="1800" b="1" u="sng" dirty="0" smtClean="0">
                <a:solidFill>
                  <a:schemeClr val="tx1"/>
                </a:solidFill>
                <a:latin typeface="Arial" pitchFamily="34" charset="0"/>
                <a:cs typeface="Arial" pitchFamily="34" charset="0"/>
              </a:rPr>
              <a:t>Ley N° 27444 Ley del Procedimiento Administrativo General</a:t>
            </a:r>
            <a:r>
              <a:rPr lang="es-PE" sz="1800" dirty="0" smtClean="0">
                <a:solidFill>
                  <a:schemeClr val="tx1"/>
                </a:solidFill>
                <a:latin typeface="Arial" pitchFamily="34" charset="0"/>
                <a:cs typeface="Arial" pitchFamily="34" charset="0"/>
              </a:rPr>
              <a:t>, incluyendo a las empresas públicas.</a:t>
            </a:r>
            <a:endParaRPr lang="es-PE" sz="18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1941240"/>
            <a:ext cx="7772400" cy="4152056"/>
          </a:xfrm>
        </p:spPr>
        <p:txBody>
          <a:bodyPr>
            <a:normAutofit/>
          </a:bodyPr>
          <a:lstStyle/>
          <a:p>
            <a:pPr algn="l"/>
            <a:r>
              <a:rPr lang="es-PE" sz="2000" b="1" dirty="0" smtClean="0">
                <a:latin typeface="Arial" pitchFamily="34" charset="0"/>
                <a:cs typeface="Arial" pitchFamily="34" charset="0"/>
              </a:rPr>
              <a:t>Artículo 10°.- Sanciones</a:t>
            </a:r>
            <a:br>
              <a:rPr lang="es-PE" sz="2000" b="1" dirty="0" smtClean="0">
                <a:latin typeface="Arial" pitchFamily="34" charset="0"/>
                <a:cs typeface="Arial" pitchFamily="34" charset="0"/>
              </a:rPr>
            </a:b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b="1" dirty="0" smtClean="0">
                <a:latin typeface="Arial" pitchFamily="34" charset="0"/>
                <a:cs typeface="Arial" pitchFamily="34" charset="0"/>
              </a:rPr>
              <a:t>10.1</a:t>
            </a:r>
            <a:r>
              <a:rPr lang="es-PE" sz="2000" dirty="0" smtClean="0">
                <a:latin typeface="Arial" pitchFamily="34" charset="0"/>
                <a:cs typeface="Arial" pitchFamily="34" charset="0"/>
              </a:rPr>
              <a:t> La transgresión de los principios y deberes establecidos en el Capítulo II y de las prohibiciones señaladas en el Capítulo III, de la presente Ley, se considera infracción al presente Código, generándose responsabilidad pasible de sanción.</a:t>
            </a:r>
            <a:br>
              <a:rPr lang="es-PE" sz="2000" dirty="0" smtClean="0">
                <a:latin typeface="Arial" pitchFamily="34" charset="0"/>
                <a:cs typeface="Arial" pitchFamily="34" charset="0"/>
              </a:rPr>
            </a:br>
            <a:r>
              <a:rPr lang="es-PE" sz="2000" b="1" dirty="0" smtClean="0">
                <a:latin typeface="Arial" pitchFamily="34" charset="0"/>
                <a:cs typeface="Arial" pitchFamily="34" charset="0"/>
              </a:rPr>
              <a:t>10.2</a:t>
            </a:r>
            <a:r>
              <a:rPr lang="es-PE" sz="2000" dirty="0" smtClean="0">
                <a:latin typeface="Arial" pitchFamily="34" charset="0"/>
                <a:cs typeface="Arial" pitchFamily="34" charset="0"/>
              </a:rPr>
              <a:t> El Reglamento de la presente Ley establece las correspondientes sanciones. Para su graduación, se tendrá presente las normas sobre carrera administrativa y el régimen laboral aplicable en virtud del cargo o función desempeñada.</a:t>
            </a:r>
            <a:br>
              <a:rPr lang="es-PE" sz="2000" dirty="0" smtClean="0">
                <a:latin typeface="Arial" pitchFamily="34" charset="0"/>
                <a:cs typeface="Arial" pitchFamily="34" charset="0"/>
              </a:rPr>
            </a:br>
            <a:r>
              <a:rPr lang="es-PE" sz="2000" b="1" dirty="0" smtClean="0">
                <a:latin typeface="Arial" pitchFamily="34" charset="0"/>
                <a:cs typeface="Arial" pitchFamily="34" charset="0"/>
              </a:rPr>
              <a:t>10.3</a:t>
            </a:r>
            <a:r>
              <a:rPr lang="es-PE" sz="2000" dirty="0" smtClean="0">
                <a:latin typeface="Arial" pitchFamily="34" charset="0"/>
                <a:cs typeface="Arial" pitchFamily="34" charset="0"/>
              </a:rPr>
              <a:t> Las sanciones aplicables por la transgresión del presente Código no exime de las responsabilidades administrativas, civiles y penales establecidas en la normatividad.</a:t>
            </a:r>
            <a:endParaRPr lang="es-PE" sz="2000" dirty="0">
              <a:latin typeface="Arial" pitchFamily="34" charset="0"/>
              <a:cs typeface="Arial" pitchFamily="34" charset="0"/>
            </a:endParaRPr>
          </a:p>
        </p:txBody>
      </p:sp>
      <p:sp>
        <p:nvSpPr>
          <p:cNvPr id="3" name="2 Subtítulo"/>
          <p:cNvSpPr>
            <a:spLocks noGrp="1"/>
          </p:cNvSpPr>
          <p:nvPr>
            <p:ph type="subTitle" idx="1"/>
          </p:nvPr>
        </p:nvSpPr>
        <p:spPr>
          <a:xfrm>
            <a:off x="1043608" y="188640"/>
            <a:ext cx="6400800" cy="1752600"/>
          </a:xfrm>
        </p:spPr>
        <p:txBody>
          <a:bodyPr/>
          <a:lstStyle/>
          <a:p>
            <a:r>
              <a:rPr lang="es-PE" b="1" dirty="0">
                <a:solidFill>
                  <a:schemeClr val="tx1">
                    <a:lumMod val="75000"/>
                    <a:lumOff val="25000"/>
                  </a:schemeClr>
                </a:solidFill>
              </a:rPr>
              <a:t>Ley 27815 – Ley del Código de Ética de la Función Pública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1412776"/>
            <a:ext cx="7772400" cy="5445224"/>
          </a:xfrm>
        </p:spPr>
        <p:txBody>
          <a:bodyPr>
            <a:noAutofit/>
          </a:bodyPr>
          <a:lstStyle/>
          <a:p>
            <a:pPr algn="l"/>
            <a:r>
              <a:rPr lang="es-PE" sz="2000" b="1" dirty="0" smtClean="0">
                <a:latin typeface="Arial" pitchFamily="34" charset="0"/>
                <a:cs typeface="Arial" pitchFamily="34" charset="0"/>
              </a:rPr>
              <a:t>Artículo 11°.- Obligación de comunicar transgresión del Código </a:t>
            </a: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dirty="0" smtClean="0">
                <a:latin typeface="Arial" pitchFamily="34" charset="0"/>
                <a:cs typeface="Arial" pitchFamily="34" charset="0"/>
              </a:rPr>
              <a:t>Todo servidor público que tenga conocimiento de cualquier acto contrario a lo normado por el presente Código tiene la obligación de informar a la Comisión Permanente de Procesos Administrativos disciplinarios de la entidad afectada, o al órgano que haga sus veces, para la conducción del respectivo proceso, bajo responsabilidad (*)</a:t>
            </a:r>
            <a:br>
              <a:rPr lang="es-PE" sz="2000" dirty="0" smtClean="0">
                <a:latin typeface="Arial" pitchFamily="34" charset="0"/>
                <a:cs typeface="Arial" pitchFamily="34" charset="0"/>
              </a:rPr>
            </a:br>
            <a:r>
              <a:rPr lang="es-PE" sz="2000" dirty="0" smtClean="0">
                <a:latin typeface="Arial" pitchFamily="34" charset="0"/>
                <a:cs typeface="Arial" pitchFamily="34" charset="0"/>
              </a:rPr>
              <a:t>(*) Artículo modificado por el Artículo Único de la Ley N° 28496, publicada el 16 Abril 2005, cuyo texto es el siguiente:</a:t>
            </a:r>
            <a:br>
              <a:rPr lang="es-PE" sz="2000" dirty="0" smtClean="0">
                <a:latin typeface="Arial" pitchFamily="34" charset="0"/>
                <a:cs typeface="Arial" pitchFamily="34" charset="0"/>
              </a:rPr>
            </a:br>
            <a:r>
              <a:rPr lang="es-PE" sz="2000" b="1" dirty="0" smtClean="0">
                <a:latin typeface="Arial" pitchFamily="34" charset="0"/>
                <a:cs typeface="Arial" pitchFamily="34" charset="0"/>
              </a:rPr>
              <a:t>“Articulo 11°.-</a:t>
            </a:r>
            <a:r>
              <a:rPr lang="es-PE" sz="2000" dirty="0" smtClean="0">
                <a:latin typeface="Arial" pitchFamily="34" charset="0"/>
                <a:cs typeface="Arial" pitchFamily="34" charset="0"/>
              </a:rPr>
              <a:t> Obligaciones de comunicar o denunciar los actos contarios al Código.</a:t>
            </a:r>
            <a:br>
              <a:rPr lang="es-PE" sz="2000" dirty="0" smtClean="0">
                <a:latin typeface="Arial" pitchFamily="34" charset="0"/>
                <a:cs typeface="Arial" pitchFamily="34" charset="0"/>
              </a:rPr>
            </a:br>
            <a:r>
              <a:rPr lang="es-PE" sz="2000" dirty="0" smtClean="0">
                <a:latin typeface="Arial" pitchFamily="34" charset="0"/>
                <a:cs typeface="Arial" pitchFamily="34" charset="0"/>
              </a:rPr>
              <a:t>Todo empleado público, bajo responsabilidad, tiene el deber de comunicar, así como la persona natural o jurídica tiene el derecho de denunciar, los actos contarios a lo normado en el presente Código, ante la Comisión Permanente de Procesos Administrativos Disciplinarios de la entidad afectada o al órgano que haga sus veces.”</a:t>
            </a:r>
            <a:endParaRPr lang="es-PE" sz="2000" dirty="0">
              <a:latin typeface="Arial" pitchFamily="34" charset="0"/>
              <a:cs typeface="Arial" pitchFamily="34" charset="0"/>
            </a:endParaRPr>
          </a:p>
        </p:txBody>
      </p:sp>
      <p:sp>
        <p:nvSpPr>
          <p:cNvPr id="3" name="2 Subtítulo"/>
          <p:cNvSpPr>
            <a:spLocks noGrp="1"/>
          </p:cNvSpPr>
          <p:nvPr>
            <p:ph type="subTitle" idx="1"/>
          </p:nvPr>
        </p:nvSpPr>
        <p:spPr>
          <a:xfrm>
            <a:off x="1115616" y="188640"/>
            <a:ext cx="6400800" cy="1752600"/>
          </a:xfrm>
        </p:spPr>
        <p:txBody>
          <a:bodyPr/>
          <a:lstStyle/>
          <a:p>
            <a:r>
              <a:rPr lang="es-PE" b="1" dirty="0">
                <a:solidFill>
                  <a:schemeClr val="tx1">
                    <a:lumMod val="75000"/>
                    <a:lumOff val="25000"/>
                  </a:schemeClr>
                </a:solidFill>
              </a:rPr>
              <a:t>Ley 27815 – Ley del Código de Ética de la Función Pública</a:t>
            </a:r>
          </a:p>
          <a:p>
            <a:endParaRPr lang="es-PE"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700809"/>
            <a:ext cx="7772400" cy="4536504"/>
          </a:xfrm>
        </p:spPr>
        <p:txBody>
          <a:bodyPr>
            <a:normAutofit/>
          </a:bodyPr>
          <a:lstStyle/>
          <a:p>
            <a:pPr algn="l"/>
            <a:r>
              <a:rPr lang="es-PE" sz="2000" b="1" dirty="0" smtClean="0">
                <a:latin typeface="Arial" pitchFamily="34" charset="0"/>
                <a:cs typeface="Arial" pitchFamily="34" charset="0"/>
              </a:rPr>
              <a:t>Artículo 12°.- Procedimiento</a:t>
            </a:r>
            <a:br>
              <a:rPr lang="es-PE" sz="2000" b="1" dirty="0" smtClean="0">
                <a:latin typeface="Arial" pitchFamily="34" charset="0"/>
                <a:cs typeface="Arial" pitchFamily="34" charset="0"/>
              </a:rPr>
            </a:b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dirty="0" smtClean="0">
                <a:latin typeface="Arial" pitchFamily="34" charset="0"/>
                <a:cs typeface="Arial" pitchFamily="34" charset="0"/>
              </a:rPr>
              <a:t>Las entidades públicas aplicarán, contando con opinión jurídica previa, la correspondiente sanción de acuerdo al reglamento de la presente Ley, al Decreto Legislativo N° 276 y su Reglamento, cuando corresponda, y a sus normas internas.</a:t>
            </a:r>
            <a:br>
              <a:rPr lang="es-PE" sz="2000" dirty="0" smtClean="0">
                <a:latin typeface="Arial" pitchFamily="34" charset="0"/>
                <a:cs typeface="Arial" pitchFamily="34" charset="0"/>
              </a:rPr>
            </a:b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b="1" dirty="0" smtClean="0">
                <a:latin typeface="Arial" pitchFamily="34" charset="0"/>
                <a:cs typeface="Arial" pitchFamily="34" charset="0"/>
              </a:rPr>
              <a:t>Artículo 13° Registro de Sanciones</a:t>
            </a:r>
            <a:br>
              <a:rPr lang="es-PE" sz="2000" b="1" dirty="0" smtClean="0">
                <a:latin typeface="Arial" pitchFamily="34" charset="0"/>
                <a:cs typeface="Arial" pitchFamily="34" charset="0"/>
              </a:rPr>
            </a:b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b="1" dirty="0" smtClean="0">
                <a:latin typeface="Arial" pitchFamily="34" charset="0"/>
                <a:cs typeface="Arial" pitchFamily="34" charset="0"/>
              </a:rPr>
              <a:t>13.1</a:t>
            </a:r>
            <a:r>
              <a:rPr lang="es-PE" sz="2000" dirty="0" smtClean="0">
                <a:latin typeface="Arial" pitchFamily="34" charset="0"/>
                <a:cs typeface="Arial" pitchFamily="34" charset="0"/>
              </a:rPr>
              <a:t> Amplíese el contenido del Registro Nacional de Sanciones de Destitución y Despido, establecido en el </a:t>
            </a:r>
            <a:r>
              <a:rPr lang="es-PE" sz="2000" b="1" dirty="0" smtClean="0">
                <a:latin typeface="Arial" pitchFamily="34" charset="0"/>
                <a:cs typeface="Arial" pitchFamily="34" charset="0"/>
              </a:rPr>
              <a:t>Artículo 242 </a:t>
            </a:r>
            <a:r>
              <a:rPr lang="es-PE" sz="2000" dirty="0" smtClean="0">
                <a:latin typeface="Arial" pitchFamily="34" charset="0"/>
                <a:cs typeface="Arial" pitchFamily="34" charset="0"/>
              </a:rPr>
              <a:t>de la Ley de Procedimientos Administrativo General, </a:t>
            </a:r>
            <a:r>
              <a:rPr lang="es-PE" sz="2000" b="1" dirty="0" smtClean="0">
                <a:latin typeface="Arial" pitchFamily="34" charset="0"/>
                <a:cs typeface="Arial" pitchFamily="34" charset="0"/>
              </a:rPr>
              <a:t>Ley N° 27444</a:t>
            </a:r>
            <a:r>
              <a:rPr lang="es-PE" sz="2000" dirty="0" smtClean="0">
                <a:latin typeface="Arial" pitchFamily="34" charset="0"/>
                <a:cs typeface="Arial" pitchFamily="34" charset="0"/>
              </a:rPr>
              <a:t>, y anótese en él las sanciones producidas por la transgresión del presente Código.</a:t>
            </a:r>
            <a:endParaRPr lang="es-PE" sz="2000" dirty="0">
              <a:latin typeface="Arial" pitchFamily="34" charset="0"/>
              <a:cs typeface="Arial" pitchFamily="34" charset="0"/>
            </a:endParaRPr>
          </a:p>
        </p:txBody>
      </p:sp>
      <p:sp>
        <p:nvSpPr>
          <p:cNvPr id="3" name="2 Subtítulo"/>
          <p:cNvSpPr>
            <a:spLocks noGrp="1"/>
          </p:cNvSpPr>
          <p:nvPr>
            <p:ph type="subTitle" idx="1"/>
          </p:nvPr>
        </p:nvSpPr>
        <p:spPr>
          <a:xfrm>
            <a:off x="1115616" y="188640"/>
            <a:ext cx="6400800" cy="1752600"/>
          </a:xfrm>
        </p:spPr>
        <p:txBody>
          <a:bodyPr/>
          <a:lstStyle/>
          <a:p>
            <a:r>
              <a:rPr lang="es-PE" b="1" dirty="0">
                <a:solidFill>
                  <a:schemeClr val="tx1">
                    <a:lumMod val="75000"/>
                    <a:lumOff val="25000"/>
                  </a:schemeClr>
                </a:solidFill>
              </a:rPr>
              <a:t>Ley 27815 – Ley del Código de Ética de la Función Pública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3386807"/>
          </a:xfrm>
        </p:spPr>
        <p:txBody>
          <a:bodyPr>
            <a:normAutofit/>
          </a:bodyPr>
          <a:lstStyle/>
          <a:p>
            <a:pPr algn="l"/>
            <a:r>
              <a:rPr lang="es-PE" sz="2000" b="1" dirty="0" smtClean="0">
                <a:latin typeface="Arial" pitchFamily="34" charset="0"/>
                <a:cs typeface="Arial" pitchFamily="34" charset="0"/>
              </a:rPr>
              <a:t>Artículo 242. Registro de Sanciones</a:t>
            </a:r>
            <a:br>
              <a:rPr lang="es-PE" sz="2000" b="1" dirty="0" smtClean="0">
                <a:latin typeface="Arial" pitchFamily="34" charset="0"/>
                <a:cs typeface="Arial" pitchFamily="34" charset="0"/>
              </a:rPr>
            </a:b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dirty="0" smtClean="0">
                <a:latin typeface="Arial" pitchFamily="34" charset="0"/>
                <a:cs typeface="Arial" pitchFamily="34" charset="0"/>
              </a:rPr>
              <a:t>La Presidencia del Consejo de Ministros o quien ésta designe organiza y conduce en forma permanente un Registro Nacional de Sanciones de destitución y despido que se hayan aplicado a cualquier autoridad o personal al servicio de la entidad, independientemente de su régimen laboral o contractual, con el objeto de impedir su reingreso a cualquiera de las entidades por un plazo de cinco años. </a:t>
            </a:r>
            <a:endParaRPr lang="es-PE" sz="2000" dirty="0">
              <a:latin typeface="Arial" pitchFamily="34" charset="0"/>
              <a:cs typeface="Arial" pitchFamily="34" charset="0"/>
            </a:endParaRPr>
          </a:p>
        </p:txBody>
      </p:sp>
      <p:sp>
        <p:nvSpPr>
          <p:cNvPr id="3" name="2 Subtítulo"/>
          <p:cNvSpPr>
            <a:spLocks noGrp="1"/>
          </p:cNvSpPr>
          <p:nvPr>
            <p:ph type="subTitle" idx="1"/>
          </p:nvPr>
        </p:nvSpPr>
        <p:spPr>
          <a:xfrm>
            <a:off x="1187624" y="188640"/>
            <a:ext cx="6400800" cy="1752600"/>
          </a:xfrm>
        </p:spPr>
        <p:txBody>
          <a:bodyPr/>
          <a:lstStyle/>
          <a:p>
            <a:r>
              <a:rPr lang="es-PE" b="1" dirty="0">
                <a:solidFill>
                  <a:schemeClr val="tx1">
                    <a:lumMod val="75000"/>
                    <a:lumOff val="25000"/>
                  </a:schemeClr>
                </a:solidFill>
              </a:rPr>
              <a:t>Ley </a:t>
            </a:r>
            <a:r>
              <a:rPr lang="es-PE" b="1" dirty="0" smtClean="0">
                <a:solidFill>
                  <a:schemeClr val="tx1">
                    <a:lumMod val="75000"/>
                    <a:lumOff val="25000"/>
                  </a:schemeClr>
                </a:solidFill>
              </a:rPr>
              <a:t>27444 </a:t>
            </a:r>
            <a:r>
              <a:rPr lang="es-PE" b="1" dirty="0">
                <a:solidFill>
                  <a:schemeClr val="tx1">
                    <a:lumMod val="75000"/>
                    <a:lumOff val="25000"/>
                  </a:schemeClr>
                </a:solidFill>
              </a:rPr>
              <a:t>– Ley del </a:t>
            </a:r>
            <a:r>
              <a:rPr lang="es-PE" b="1" dirty="0" smtClean="0">
                <a:solidFill>
                  <a:schemeClr val="tx1">
                    <a:lumMod val="75000"/>
                    <a:lumOff val="25000"/>
                  </a:schemeClr>
                </a:solidFill>
              </a:rPr>
              <a:t>Procedimiento Administrativo General</a:t>
            </a:r>
            <a:endParaRPr lang="es-PE" b="1" dirty="0">
              <a:solidFill>
                <a:schemeClr val="tx1">
                  <a:lumMod val="75000"/>
                  <a:lumOff val="25000"/>
                </a:schemeClr>
              </a:solidFill>
            </a:endParaRPr>
          </a:p>
          <a:p>
            <a:endParaRPr lang="es-PE"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3314799"/>
          </a:xfrm>
        </p:spPr>
        <p:txBody>
          <a:bodyPr>
            <a:normAutofit/>
          </a:bodyPr>
          <a:lstStyle/>
          <a:p>
            <a:pPr algn="l"/>
            <a:r>
              <a:rPr lang="es-PE" sz="2000" b="1" dirty="0" smtClean="0">
                <a:latin typeface="Arial" pitchFamily="34" charset="0"/>
                <a:cs typeface="Arial" pitchFamily="34" charset="0"/>
              </a:rPr>
              <a:t>13.2</a:t>
            </a:r>
            <a:r>
              <a:rPr lang="es-PE" sz="2000" dirty="0" smtClean="0">
                <a:latin typeface="Arial" pitchFamily="34" charset="0"/>
                <a:cs typeface="Arial" pitchFamily="34" charset="0"/>
              </a:rPr>
              <a:t>  El Registro deberá contener los datos personales del servidor, la sanción impuesta, el tiempo de duración y la causa de la misma.</a:t>
            </a:r>
            <a:br>
              <a:rPr lang="es-PE" sz="2000" dirty="0" smtClean="0">
                <a:latin typeface="Arial" pitchFamily="34" charset="0"/>
                <a:cs typeface="Arial" pitchFamily="34" charset="0"/>
              </a:rPr>
            </a:br>
            <a:r>
              <a:rPr lang="es-PE" sz="2000" b="1" dirty="0" smtClean="0">
                <a:latin typeface="Arial" pitchFamily="34" charset="0"/>
                <a:cs typeface="Arial" pitchFamily="34" charset="0"/>
              </a:rPr>
              <a:t>13.3</a:t>
            </a:r>
            <a:r>
              <a:rPr lang="es-PE" sz="2000" dirty="0" smtClean="0">
                <a:latin typeface="Arial" pitchFamily="34" charset="0"/>
                <a:cs typeface="Arial" pitchFamily="34" charset="0"/>
              </a:rPr>
              <a:t>  La inscripción en el Registro tiene una duración de un año contado desde la culminación de la sanción.</a:t>
            </a:r>
            <a:endParaRPr lang="es-PE" sz="2000" dirty="0">
              <a:latin typeface="Arial" pitchFamily="34" charset="0"/>
              <a:cs typeface="Arial" pitchFamily="34" charset="0"/>
            </a:endParaRPr>
          </a:p>
        </p:txBody>
      </p:sp>
      <p:sp>
        <p:nvSpPr>
          <p:cNvPr id="3" name="2 Subtítulo"/>
          <p:cNvSpPr>
            <a:spLocks noGrp="1"/>
          </p:cNvSpPr>
          <p:nvPr>
            <p:ph type="subTitle" idx="1"/>
          </p:nvPr>
        </p:nvSpPr>
        <p:spPr>
          <a:xfrm>
            <a:off x="899592" y="377825"/>
            <a:ext cx="6400800" cy="1752600"/>
          </a:xfrm>
        </p:spPr>
        <p:txBody>
          <a:bodyPr/>
          <a:lstStyle/>
          <a:p>
            <a:r>
              <a:rPr lang="es-PE" b="1" dirty="0">
                <a:solidFill>
                  <a:schemeClr val="tx1">
                    <a:lumMod val="75000"/>
                    <a:lumOff val="25000"/>
                  </a:schemeClr>
                </a:solidFill>
              </a:rPr>
              <a:t>Ley 27815 – Ley del Código de Ética de la Función Pública</a:t>
            </a:r>
          </a:p>
          <a:p>
            <a:endParaRPr lang="es-PE"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1916832"/>
            <a:ext cx="7772400" cy="3456384"/>
          </a:xfrm>
        </p:spPr>
        <p:txBody>
          <a:bodyPr>
            <a:noAutofit/>
          </a:bodyPr>
          <a:lstStyle/>
          <a:p>
            <a:pPr algn="l"/>
            <a:r>
              <a:rPr lang="es-PE" sz="2000" b="1" dirty="0" smtClean="0">
                <a:latin typeface="Arial" pitchFamily="34" charset="0"/>
                <a:cs typeface="Arial" pitchFamily="34" charset="0"/>
              </a:rPr>
              <a:t>DISPOSICIONES COMPLEMENTARIAS Y FINALES</a:t>
            </a: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b="1" dirty="0" smtClean="0">
                <a:latin typeface="Arial" pitchFamily="34" charset="0"/>
                <a:cs typeface="Arial" pitchFamily="34" charset="0"/>
              </a:rPr>
              <a:t>PRIMERA.-  Integración de Procedimientos Especiales</a:t>
            </a:r>
            <a:br>
              <a:rPr lang="es-PE" sz="2000" b="1" dirty="0" smtClean="0">
                <a:latin typeface="Arial" pitchFamily="34" charset="0"/>
                <a:cs typeface="Arial" pitchFamily="34" charset="0"/>
              </a:rPr>
            </a:b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dirty="0" smtClean="0">
                <a:latin typeface="Arial" pitchFamily="34" charset="0"/>
                <a:cs typeface="Arial" pitchFamily="34" charset="0"/>
              </a:rPr>
              <a:t>El Código de Ética de la Función Pública es supletorio a las leyes, reglamentos y otras normas de procedimiento existentes en cuanto no lo contradigan o se opongan en cuyo caso prevalecen las disposiciones especiales.</a:t>
            </a:r>
            <a:br>
              <a:rPr lang="es-PE" sz="2000" dirty="0" smtClean="0">
                <a:latin typeface="Arial" pitchFamily="34" charset="0"/>
                <a:cs typeface="Arial" pitchFamily="34" charset="0"/>
              </a:rPr>
            </a:br>
            <a:r>
              <a:rPr lang="es-PE" sz="2000" dirty="0" smtClean="0">
                <a:latin typeface="Arial" pitchFamily="34" charset="0"/>
                <a:cs typeface="Arial" pitchFamily="34" charset="0"/>
              </a:rPr>
              <a:t> </a:t>
            </a:r>
            <a:endParaRPr lang="es-PE" sz="2000" dirty="0">
              <a:latin typeface="Arial" pitchFamily="34" charset="0"/>
              <a:cs typeface="Arial" pitchFamily="34" charset="0"/>
            </a:endParaRPr>
          </a:p>
        </p:txBody>
      </p:sp>
      <p:sp>
        <p:nvSpPr>
          <p:cNvPr id="3" name="2 Subtítulo"/>
          <p:cNvSpPr>
            <a:spLocks noGrp="1"/>
          </p:cNvSpPr>
          <p:nvPr>
            <p:ph type="subTitle" idx="1"/>
          </p:nvPr>
        </p:nvSpPr>
        <p:spPr>
          <a:xfrm>
            <a:off x="971600" y="260648"/>
            <a:ext cx="6400800" cy="1752600"/>
          </a:xfrm>
        </p:spPr>
        <p:txBody>
          <a:bodyPr/>
          <a:lstStyle/>
          <a:p>
            <a:r>
              <a:rPr lang="es-PE" b="1" dirty="0">
                <a:solidFill>
                  <a:schemeClr val="tx1">
                    <a:lumMod val="75000"/>
                    <a:lumOff val="25000"/>
                  </a:schemeClr>
                </a:solidFill>
              </a:rPr>
              <a:t>Ley 27815 – Ley del Código de Ética de la Función Pública</a:t>
            </a:r>
          </a:p>
          <a:p>
            <a:endParaRPr lang="es-PE"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PE" sz="8800" b="1" dirty="0" smtClean="0">
                <a:solidFill>
                  <a:srgbClr val="FF0000"/>
                </a:solidFill>
                <a:latin typeface="Arial" pitchFamily="34" charset="0"/>
                <a:cs typeface="Arial" pitchFamily="34" charset="0"/>
              </a:rPr>
              <a:t>GRACIAS</a:t>
            </a:r>
            <a:endParaRPr lang="es-PE" sz="88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4538935"/>
          </a:xfrm>
        </p:spPr>
        <p:txBody>
          <a:bodyPr>
            <a:noAutofit/>
          </a:bodyPr>
          <a:lstStyle/>
          <a:p>
            <a:pPr algn="l"/>
            <a:r>
              <a:rPr lang="es-PE" sz="2400" b="1" dirty="0" smtClean="0">
                <a:latin typeface="Arial" pitchFamily="34" charset="0"/>
                <a:cs typeface="Arial" pitchFamily="34" charset="0"/>
              </a:rPr>
              <a:t>Artículo 1°.- Ámbito de Aplicación de la Ley</a:t>
            </a:r>
            <a:br>
              <a:rPr lang="es-PE" sz="2400" b="1" dirty="0" smtClean="0">
                <a:latin typeface="Arial" pitchFamily="34" charset="0"/>
                <a:cs typeface="Arial" pitchFamily="34" charset="0"/>
              </a:rPr>
            </a:br>
            <a:r>
              <a:rPr lang="es-PE" sz="2400" dirty="0" smtClean="0">
                <a:latin typeface="Arial" pitchFamily="34" charset="0"/>
                <a:cs typeface="Arial" pitchFamily="34" charset="0"/>
              </a:rPr>
              <a:t/>
            </a:r>
            <a:br>
              <a:rPr lang="es-PE" sz="2400" dirty="0" smtClean="0">
                <a:latin typeface="Arial" pitchFamily="34" charset="0"/>
                <a:cs typeface="Arial" pitchFamily="34" charset="0"/>
              </a:rPr>
            </a:br>
            <a:r>
              <a:rPr lang="es-PE" sz="2400" dirty="0" smtClean="0">
                <a:latin typeface="Arial" pitchFamily="34" charset="0"/>
                <a:cs typeface="Arial" pitchFamily="34" charset="0"/>
              </a:rPr>
              <a:t>La presente Ley será de aplicación para todas las entidades de la administración pública.</a:t>
            </a:r>
            <a:br>
              <a:rPr lang="es-PE" sz="2400" dirty="0" smtClean="0">
                <a:latin typeface="Arial" pitchFamily="34" charset="0"/>
                <a:cs typeface="Arial" pitchFamily="34" charset="0"/>
              </a:rPr>
            </a:br>
            <a:r>
              <a:rPr lang="es-PE" sz="2400" dirty="0" smtClean="0">
                <a:latin typeface="Arial" pitchFamily="34" charset="0"/>
                <a:cs typeface="Arial" pitchFamily="34" charset="0"/>
              </a:rPr>
              <a:t>Para los fines de la presente Ley, se entenderá por “entidad” o “entidades” de la Administración Pública:</a:t>
            </a:r>
            <a:br>
              <a:rPr lang="es-PE" sz="2400" dirty="0" smtClean="0">
                <a:latin typeface="Arial" pitchFamily="34" charset="0"/>
                <a:cs typeface="Arial" pitchFamily="34" charset="0"/>
              </a:rPr>
            </a:br>
            <a:r>
              <a:rPr lang="es-PE" sz="2400" b="1" dirty="0" smtClean="0">
                <a:latin typeface="Arial" pitchFamily="34" charset="0"/>
                <a:cs typeface="Arial" pitchFamily="34" charset="0"/>
              </a:rPr>
              <a:t>1.- </a:t>
            </a:r>
            <a:r>
              <a:rPr lang="es-PE" sz="2400" dirty="0" smtClean="0">
                <a:latin typeface="Arial" pitchFamily="34" charset="0"/>
                <a:cs typeface="Arial" pitchFamily="34" charset="0"/>
              </a:rPr>
              <a:t>El Poder Ejecutivo, incluyendo Ministerios y Organismos Públicos Descentralizados;</a:t>
            </a:r>
            <a:br>
              <a:rPr lang="es-PE" sz="2400" dirty="0" smtClean="0">
                <a:latin typeface="Arial" pitchFamily="34" charset="0"/>
                <a:cs typeface="Arial" pitchFamily="34" charset="0"/>
              </a:rPr>
            </a:br>
            <a:r>
              <a:rPr lang="es-PE" sz="2400" b="1" dirty="0" smtClean="0">
                <a:latin typeface="Arial" pitchFamily="34" charset="0"/>
                <a:cs typeface="Arial" pitchFamily="34" charset="0"/>
              </a:rPr>
              <a:t>2.- </a:t>
            </a:r>
            <a:r>
              <a:rPr lang="es-PE" sz="2400" dirty="0" smtClean="0">
                <a:latin typeface="Arial" pitchFamily="34" charset="0"/>
                <a:cs typeface="Arial" pitchFamily="34" charset="0"/>
              </a:rPr>
              <a:t>El Poder Legislativo</a:t>
            </a:r>
            <a:br>
              <a:rPr lang="es-PE" sz="2400" dirty="0" smtClean="0">
                <a:latin typeface="Arial" pitchFamily="34" charset="0"/>
                <a:cs typeface="Arial" pitchFamily="34" charset="0"/>
              </a:rPr>
            </a:br>
            <a:r>
              <a:rPr lang="es-PE" sz="2400" b="1" dirty="0" smtClean="0">
                <a:latin typeface="Arial" pitchFamily="34" charset="0"/>
                <a:cs typeface="Arial" pitchFamily="34" charset="0"/>
              </a:rPr>
              <a:t>3.- </a:t>
            </a:r>
            <a:r>
              <a:rPr lang="es-PE" sz="2400" dirty="0" smtClean="0">
                <a:latin typeface="Arial" pitchFamily="34" charset="0"/>
                <a:cs typeface="Arial" pitchFamily="34" charset="0"/>
              </a:rPr>
              <a:t>El Poder Judicial</a:t>
            </a:r>
            <a:br>
              <a:rPr lang="es-PE" sz="2400" dirty="0" smtClean="0">
                <a:latin typeface="Arial" pitchFamily="34" charset="0"/>
                <a:cs typeface="Arial" pitchFamily="34" charset="0"/>
              </a:rPr>
            </a:br>
            <a:r>
              <a:rPr lang="es-PE" sz="2400" b="1" dirty="0" smtClean="0">
                <a:latin typeface="Arial" pitchFamily="34" charset="0"/>
                <a:cs typeface="Arial" pitchFamily="34" charset="0"/>
              </a:rPr>
              <a:t>4.- </a:t>
            </a:r>
            <a:r>
              <a:rPr lang="es-PE" sz="2400" dirty="0" smtClean="0">
                <a:latin typeface="Arial" pitchFamily="34" charset="0"/>
                <a:cs typeface="Arial" pitchFamily="34" charset="0"/>
              </a:rPr>
              <a:t>Los Gobiernos Regionales</a:t>
            </a:r>
            <a:endParaRPr lang="es-PE" sz="2400" dirty="0">
              <a:latin typeface="Arial" pitchFamily="34" charset="0"/>
              <a:cs typeface="Arial" pitchFamily="34" charset="0"/>
            </a:endParaRPr>
          </a:p>
        </p:txBody>
      </p:sp>
      <p:sp>
        <p:nvSpPr>
          <p:cNvPr id="3" name="2 Subtítulo"/>
          <p:cNvSpPr>
            <a:spLocks noGrp="1"/>
          </p:cNvSpPr>
          <p:nvPr>
            <p:ph type="subTitle" idx="1"/>
          </p:nvPr>
        </p:nvSpPr>
        <p:spPr>
          <a:xfrm>
            <a:off x="827584" y="-1"/>
            <a:ext cx="6400800" cy="2130425"/>
          </a:xfrm>
        </p:spPr>
        <p:txBody>
          <a:bodyPr>
            <a:normAutofit lnSpcReduction="10000"/>
          </a:bodyPr>
          <a:lstStyle/>
          <a:p>
            <a:endParaRPr lang="es-PE" b="1" u="sng" dirty="0" smtClean="0">
              <a:solidFill>
                <a:schemeClr val="tx1">
                  <a:lumMod val="75000"/>
                  <a:lumOff val="25000"/>
                </a:schemeClr>
              </a:solidFill>
              <a:latin typeface="Arial" pitchFamily="34" charset="0"/>
              <a:cs typeface="Arial" pitchFamily="34" charset="0"/>
            </a:endParaRPr>
          </a:p>
          <a:p>
            <a:r>
              <a:rPr lang="es-PE" b="1" u="sng" dirty="0" smtClean="0">
                <a:solidFill>
                  <a:schemeClr val="tx1">
                    <a:lumMod val="75000"/>
                    <a:lumOff val="25000"/>
                  </a:schemeClr>
                </a:solidFill>
                <a:latin typeface="Arial" pitchFamily="34" charset="0"/>
                <a:cs typeface="Arial" pitchFamily="34" charset="0"/>
              </a:rPr>
              <a:t>Ley </a:t>
            </a:r>
            <a:r>
              <a:rPr lang="es-PE" b="1" u="sng" dirty="0">
                <a:solidFill>
                  <a:schemeClr val="tx1">
                    <a:lumMod val="75000"/>
                    <a:lumOff val="25000"/>
                  </a:schemeClr>
                </a:solidFill>
                <a:latin typeface="Arial" pitchFamily="34" charset="0"/>
                <a:cs typeface="Arial" pitchFamily="34" charset="0"/>
              </a:rPr>
              <a:t>N° 27444 Ley del Procedimiento Administrativo General</a:t>
            </a:r>
            <a:endParaRPr lang="es-PE"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4178895"/>
          </a:xfrm>
        </p:spPr>
        <p:txBody>
          <a:bodyPr>
            <a:noAutofit/>
          </a:bodyPr>
          <a:lstStyle/>
          <a:p>
            <a:pPr lvl="0" algn="l"/>
            <a:r>
              <a:rPr lang="es-PE" sz="2000" b="1" dirty="0" smtClean="0">
                <a:latin typeface="Arial" pitchFamily="34" charset="0"/>
                <a:cs typeface="Arial" pitchFamily="34" charset="0"/>
              </a:rPr>
              <a:t>5.- </a:t>
            </a:r>
            <a:r>
              <a:rPr lang="es-PE" sz="2000" dirty="0" smtClean="0">
                <a:latin typeface="Arial" pitchFamily="34" charset="0"/>
                <a:cs typeface="Arial" pitchFamily="34" charset="0"/>
              </a:rPr>
              <a:t>Los Gobiernos Locales.</a:t>
            </a:r>
            <a:br>
              <a:rPr lang="es-PE" sz="2000" dirty="0" smtClean="0">
                <a:latin typeface="Arial" pitchFamily="34" charset="0"/>
                <a:cs typeface="Arial" pitchFamily="34" charset="0"/>
              </a:rPr>
            </a:br>
            <a:r>
              <a:rPr lang="es-PE" sz="2000" b="1" dirty="0" smtClean="0">
                <a:latin typeface="Arial" pitchFamily="34" charset="0"/>
                <a:cs typeface="Arial" pitchFamily="34" charset="0"/>
              </a:rPr>
              <a:t>6.- </a:t>
            </a:r>
            <a:r>
              <a:rPr lang="es-PE" sz="2000" dirty="0" smtClean="0">
                <a:latin typeface="Arial" pitchFamily="34" charset="0"/>
                <a:cs typeface="Arial" pitchFamily="34" charset="0"/>
              </a:rPr>
              <a:t>Los Organismos a los que la Constitución Política del Perú y las leyes confieren autonomía.</a:t>
            </a:r>
            <a:br>
              <a:rPr lang="es-PE" sz="2000" dirty="0" smtClean="0">
                <a:latin typeface="Arial" pitchFamily="34" charset="0"/>
                <a:cs typeface="Arial" pitchFamily="34" charset="0"/>
              </a:rPr>
            </a:br>
            <a:r>
              <a:rPr lang="es-PE" sz="2000" b="1" dirty="0" smtClean="0">
                <a:latin typeface="Arial" pitchFamily="34" charset="0"/>
                <a:cs typeface="Arial" pitchFamily="34" charset="0"/>
              </a:rPr>
              <a:t>7.- </a:t>
            </a:r>
            <a:r>
              <a:rPr lang="es-PE" sz="2000" dirty="0" smtClean="0">
                <a:latin typeface="Arial" pitchFamily="34" charset="0"/>
                <a:cs typeface="Arial" pitchFamily="34" charset="0"/>
              </a:rPr>
              <a:t>Las demás entidades y organismos, proyectos y programas del Estado, cuyas actividades se realizan en virtud de potestades administrativas y, por tanto se consideran  sujetas a las normas comunes de derecho público, salvo mandato expreso de la ley que las refiera a otro régimen; y </a:t>
            </a:r>
            <a:br>
              <a:rPr lang="es-PE" sz="2000" dirty="0" smtClean="0">
                <a:latin typeface="Arial" pitchFamily="34" charset="0"/>
                <a:cs typeface="Arial" pitchFamily="34" charset="0"/>
              </a:rPr>
            </a:br>
            <a:r>
              <a:rPr lang="es-PE" sz="2000" b="1" dirty="0" smtClean="0">
                <a:latin typeface="Arial" pitchFamily="34" charset="0"/>
                <a:cs typeface="Arial" pitchFamily="34" charset="0"/>
              </a:rPr>
              <a:t>8.- </a:t>
            </a:r>
            <a:r>
              <a:rPr lang="es-PE" sz="2000" dirty="0" smtClean="0">
                <a:latin typeface="Arial" pitchFamily="34" charset="0"/>
                <a:cs typeface="Arial" pitchFamily="34" charset="0"/>
              </a:rPr>
              <a:t>Las personas jurídicas bajo el régimen privado que prestan servicios públicos o ejercen función administrativa, en virtud de concesión, delegación o autorización del Estado, conforme a la normativa de la materia. </a:t>
            </a:r>
            <a:r>
              <a:rPr lang="es-PE" sz="2300" dirty="0" smtClean="0">
                <a:latin typeface="Arial" pitchFamily="34" charset="0"/>
                <a:cs typeface="Arial" pitchFamily="34" charset="0"/>
              </a:rPr>
              <a:t/>
            </a:r>
            <a:br>
              <a:rPr lang="es-PE" sz="2300" dirty="0" smtClean="0">
                <a:latin typeface="Arial" pitchFamily="34" charset="0"/>
                <a:cs typeface="Arial" pitchFamily="34" charset="0"/>
              </a:rPr>
            </a:br>
            <a:r>
              <a:rPr lang="es-PE" sz="2300" dirty="0" smtClean="0">
                <a:latin typeface="Arial" pitchFamily="34" charset="0"/>
                <a:cs typeface="Arial" pitchFamily="34" charset="0"/>
              </a:rPr>
              <a:t> </a:t>
            </a:r>
            <a:endParaRPr lang="es-PE" sz="2300" dirty="0">
              <a:latin typeface="Arial" pitchFamily="34" charset="0"/>
              <a:cs typeface="Arial" pitchFamily="34" charset="0"/>
            </a:endParaRPr>
          </a:p>
        </p:txBody>
      </p:sp>
      <p:sp>
        <p:nvSpPr>
          <p:cNvPr id="3" name="2 Subtítulo"/>
          <p:cNvSpPr>
            <a:spLocks noGrp="1"/>
          </p:cNvSpPr>
          <p:nvPr>
            <p:ph type="subTitle" idx="1"/>
          </p:nvPr>
        </p:nvSpPr>
        <p:spPr>
          <a:xfrm>
            <a:off x="695036" y="116632"/>
            <a:ext cx="6400800" cy="1752600"/>
          </a:xfrm>
        </p:spPr>
        <p:txBody>
          <a:bodyPr/>
          <a:lstStyle/>
          <a:p>
            <a:r>
              <a:rPr lang="es-PE" b="1" u="sng" dirty="0">
                <a:solidFill>
                  <a:schemeClr val="tx1">
                    <a:lumMod val="75000"/>
                    <a:lumOff val="25000"/>
                  </a:schemeClr>
                </a:solidFill>
                <a:latin typeface="Arial" pitchFamily="34" charset="0"/>
                <a:cs typeface="Arial" pitchFamily="34" charset="0"/>
              </a:rPr>
              <a:t>Ley N° 27444 Ley del Procedimiento Administrativo General</a:t>
            </a:r>
            <a:endParaRPr lang="es-PE" dirty="0">
              <a:solidFill>
                <a:schemeClr val="tx1">
                  <a:lumMod val="75000"/>
                  <a:lumOff val="25000"/>
                </a:schemeClr>
              </a:solidFill>
            </a:endParaRPr>
          </a:p>
          <a:p>
            <a:endParaRPr lang="es-PE"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3314799"/>
          </a:xfrm>
        </p:spPr>
        <p:txBody>
          <a:bodyPr>
            <a:normAutofit/>
          </a:bodyPr>
          <a:lstStyle/>
          <a:p>
            <a:pPr algn="l"/>
            <a:r>
              <a:rPr lang="es-PE" sz="2400" b="1" dirty="0" smtClean="0">
                <a:latin typeface="Arial" pitchFamily="34" charset="0"/>
                <a:cs typeface="Arial" pitchFamily="34" charset="0"/>
              </a:rPr>
              <a:t>Artículo 2°.- Función Pública</a:t>
            </a:r>
            <a:br>
              <a:rPr lang="es-PE" sz="2400" b="1" dirty="0" smtClean="0">
                <a:latin typeface="Arial" pitchFamily="34" charset="0"/>
                <a:cs typeface="Arial" pitchFamily="34" charset="0"/>
              </a:rPr>
            </a:br>
            <a:r>
              <a:rPr lang="es-PE" sz="2400" b="1" dirty="0" smtClean="0">
                <a:latin typeface="Arial" pitchFamily="34" charset="0"/>
                <a:cs typeface="Arial" pitchFamily="34" charset="0"/>
              </a:rPr>
              <a:t/>
            </a:r>
            <a:br>
              <a:rPr lang="es-PE" sz="2400" b="1" dirty="0" smtClean="0">
                <a:latin typeface="Arial" pitchFamily="34" charset="0"/>
                <a:cs typeface="Arial" pitchFamily="34" charset="0"/>
              </a:rPr>
            </a:br>
            <a:r>
              <a:rPr lang="es-PE" sz="2400" dirty="0" smtClean="0">
                <a:latin typeface="Arial" pitchFamily="34" charset="0"/>
                <a:cs typeface="Arial" pitchFamily="34" charset="0"/>
              </a:rPr>
              <a:t>A los efectos del presente Código, se entiende por función pública toda actividad temporal o permanente, remunerada u honoraria, realizada por una persona en nombre o al servicio de las entidades de la Administración Pública, en cualquiera de sus niveles jerárquicos.</a:t>
            </a:r>
            <a:endParaRPr lang="es-PE" sz="2400" dirty="0">
              <a:latin typeface="Arial" pitchFamily="34" charset="0"/>
              <a:cs typeface="Arial" pitchFamily="34" charset="0"/>
            </a:endParaRPr>
          </a:p>
        </p:txBody>
      </p:sp>
      <p:sp>
        <p:nvSpPr>
          <p:cNvPr id="3" name="2 Subtítulo"/>
          <p:cNvSpPr>
            <a:spLocks noGrp="1"/>
          </p:cNvSpPr>
          <p:nvPr>
            <p:ph type="subTitle" idx="1"/>
          </p:nvPr>
        </p:nvSpPr>
        <p:spPr>
          <a:xfrm>
            <a:off x="1115616" y="377825"/>
            <a:ext cx="6400800" cy="1752600"/>
          </a:xfrm>
        </p:spPr>
        <p:txBody>
          <a:bodyPr>
            <a:normAutofit/>
          </a:bodyPr>
          <a:lstStyle/>
          <a:p>
            <a:r>
              <a:rPr lang="es-PE" b="1" u="sng" dirty="0">
                <a:solidFill>
                  <a:schemeClr val="tx1">
                    <a:lumMod val="75000"/>
                    <a:lumOff val="25000"/>
                  </a:schemeClr>
                </a:solidFill>
                <a:latin typeface="Arial" pitchFamily="34" charset="0"/>
                <a:cs typeface="Arial" pitchFamily="34" charset="0"/>
              </a:rPr>
              <a:t>Ley </a:t>
            </a:r>
            <a:r>
              <a:rPr lang="es-PE" b="1" u="sng" dirty="0" smtClean="0">
                <a:solidFill>
                  <a:schemeClr val="tx1">
                    <a:lumMod val="75000"/>
                    <a:lumOff val="25000"/>
                  </a:schemeClr>
                </a:solidFill>
                <a:latin typeface="Arial" pitchFamily="34" charset="0"/>
                <a:cs typeface="Arial" pitchFamily="34" charset="0"/>
              </a:rPr>
              <a:t>27815 - Ley </a:t>
            </a:r>
            <a:r>
              <a:rPr lang="es-PE" b="1" u="sng" dirty="0">
                <a:solidFill>
                  <a:schemeClr val="tx1">
                    <a:lumMod val="75000"/>
                    <a:lumOff val="25000"/>
                  </a:schemeClr>
                </a:solidFill>
                <a:latin typeface="Arial" pitchFamily="34" charset="0"/>
                <a:cs typeface="Arial" pitchFamily="34" charset="0"/>
              </a:rPr>
              <a:t>del </a:t>
            </a:r>
            <a:r>
              <a:rPr lang="es-PE" b="1" u="sng" dirty="0" smtClean="0">
                <a:solidFill>
                  <a:schemeClr val="tx1">
                    <a:lumMod val="75000"/>
                    <a:lumOff val="25000"/>
                  </a:schemeClr>
                </a:solidFill>
                <a:latin typeface="Arial" pitchFamily="34" charset="0"/>
                <a:cs typeface="Arial" pitchFamily="34" charset="0"/>
              </a:rPr>
              <a:t>Código de Ética de la Función Pública</a:t>
            </a:r>
            <a:endParaRPr lang="es-PE" dirty="0">
              <a:solidFill>
                <a:schemeClr val="tx1">
                  <a:lumMod val="75000"/>
                  <a:lumOff val="25000"/>
                </a:schemeClr>
              </a:solidFill>
            </a:endParaRPr>
          </a:p>
          <a:p>
            <a:endParaRPr lang="es-PE"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2140856"/>
            <a:ext cx="7772400" cy="3736415"/>
          </a:xfrm>
        </p:spPr>
        <p:txBody>
          <a:bodyPr>
            <a:noAutofit/>
          </a:bodyPr>
          <a:lstStyle/>
          <a:p>
            <a:pPr algn="l"/>
            <a:r>
              <a:rPr lang="es-PE" sz="2400" b="1" dirty="0" smtClean="0">
                <a:latin typeface="Arial" pitchFamily="34" charset="0"/>
                <a:cs typeface="Arial" pitchFamily="34" charset="0"/>
              </a:rPr>
              <a:t>Artículo 3°.- Fines de la Función Pública</a:t>
            </a:r>
            <a:br>
              <a:rPr lang="es-PE" sz="2400" b="1" dirty="0" smtClean="0">
                <a:latin typeface="Arial" pitchFamily="34" charset="0"/>
                <a:cs typeface="Arial" pitchFamily="34" charset="0"/>
              </a:rPr>
            </a:br>
            <a:r>
              <a:rPr lang="es-PE" sz="2400" dirty="0" smtClean="0">
                <a:latin typeface="Arial" pitchFamily="34" charset="0"/>
                <a:cs typeface="Arial" pitchFamily="34" charset="0"/>
              </a:rPr>
              <a:t/>
            </a:r>
            <a:br>
              <a:rPr lang="es-PE" sz="2400" dirty="0" smtClean="0">
                <a:latin typeface="Arial" pitchFamily="34" charset="0"/>
                <a:cs typeface="Arial" pitchFamily="34" charset="0"/>
              </a:rPr>
            </a:br>
            <a:r>
              <a:rPr lang="es-PE" sz="2400" dirty="0" smtClean="0">
                <a:latin typeface="Arial" pitchFamily="34" charset="0"/>
                <a:cs typeface="Arial" pitchFamily="34" charset="0"/>
              </a:rPr>
              <a:t>Los fines de la Función Pública son el Servicio a la Nación, de conformidad con lo dispuesto en la Constitución Política, y la obtención de mayores niveles de eficiencia del aparato estatal, de manera que se logre una mejor atención a la ciudadanía, priorizando y optimizando el uso de los recursos públicos, conforme a lo dispuesto por la Ley Marco de Modernización de la Gestión del Estado. </a:t>
            </a:r>
            <a:endParaRPr lang="es-PE" sz="2400" dirty="0">
              <a:latin typeface="Arial" pitchFamily="34" charset="0"/>
              <a:cs typeface="Arial" pitchFamily="34" charset="0"/>
            </a:endParaRPr>
          </a:p>
        </p:txBody>
      </p:sp>
      <p:sp>
        <p:nvSpPr>
          <p:cNvPr id="3" name="2 Subtítulo"/>
          <p:cNvSpPr>
            <a:spLocks noGrp="1"/>
          </p:cNvSpPr>
          <p:nvPr>
            <p:ph type="subTitle" idx="1"/>
          </p:nvPr>
        </p:nvSpPr>
        <p:spPr>
          <a:xfrm>
            <a:off x="712453" y="377825"/>
            <a:ext cx="6400800" cy="1752600"/>
          </a:xfrm>
        </p:spPr>
        <p:txBody>
          <a:bodyPr/>
          <a:lstStyle/>
          <a:p>
            <a:r>
              <a:rPr lang="es-PE" b="1" u="sng" dirty="0">
                <a:solidFill>
                  <a:schemeClr val="tx1">
                    <a:lumMod val="75000"/>
                    <a:lumOff val="25000"/>
                  </a:schemeClr>
                </a:solidFill>
                <a:latin typeface="Arial" pitchFamily="34" charset="0"/>
                <a:cs typeface="Arial" pitchFamily="34" charset="0"/>
              </a:rPr>
              <a:t>Ley 27815 - Ley del Código de Ética de la Función Pública</a:t>
            </a:r>
            <a:endParaRPr lang="es-PE" dirty="0">
              <a:solidFill>
                <a:schemeClr val="tx1">
                  <a:lumMod val="75000"/>
                  <a:lumOff val="25000"/>
                </a:schemeClr>
              </a:solidFill>
            </a:endParaRPr>
          </a:p>
          <a:p>
            <a:endParaRPr lang="es-PE"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132856"/>
            <a:ext cx="7772400" cy="4104456"/>
          </a:xfrm>
        </p:spPr>
        <p:txBody>
          <a:bodyPr>
            <a:noAutofit/>
          </a:bodyPr>
          <a:lstStyle/>
          <a:p>
            <a:pPr algn="l"/>
            <a:r>
              <a:rPr lang="es-PE" sz="2000" b="1" dirty="0" smtClean="0">
                <a:latin typeface="Arial" pitchFamily="34" charset="0"/>
                <a:cs typeface="Arial" pitchFamily="34" charset="0"/>
              </a:rPr>
              <a:t>Artículo 4° Servidor Público</a:t>
            </a:r>
            <a:r>
              <a:rPr lang="es-PE" sz="2000" dirty="0" smtClean="0">
                <a:latin typeface="Arial" pitchFamily="34" charset="0"/>
                <a:cs typeface="Arial" pitchFamily="34" charset="0"/>
              </a:rPr>
              <a:t/>
            </a:r>
            <a:br>
              <a:rPr lang="es-PE" sz="2000" dirty="0" smtClean="0">
                <a:latin typeface="Arial" pitchFamily="34" charset="0"/>
                <a:cs typeface="Arial" pitchFamily="34" charset="0"/>
              </a:rPr>
            </a:br>
            <a:r>
              <a:rPr lang="es-PE" sz="2000" b="1" dirty="0" smtClean="0">
                <a:latin typeface="Arial" pitchFamily="34" charset="0"/>
                <a:cs typeface="Arial" pitchFamily="34" charset="0"/>
              </a:rPr>
              <a:t>4.1 </a:t>
            </a:r>
            <a:r>
              <a:rPr lang="es-PE" sz="2000" dirty="0" smtClean="0">
                <a:latin typeface="Arial" pitchFamily="34" charset="0"/>
                <a:cs typeface="Arial" pitchFamily="34" charset="0"/>
              </a:rPr>
              <a:t>A efectos del presente Código se considera como servidor público a todo funcionario, servidor o empleado de las entidades de la Administración Pública, en cualquiera de los niveles jerárquicos sea éste nombrado, contratado, designado, de confianza o electo que desempeñe actividades o funciones en nombre o al servicio del estado.(*)</a:t>
            </a:r>
            <a:br>
              <a:rPr lang="es-PE" sz="2000" dirty="0" smtClean="0">
                <a:latin typeface="Arial" pitchFamily="34" charset="0"/>
                <a:cs typeface="Arial" pitchFamily="34" charset="0"/>
              </a:rPr>
            </a:br>
            <a:r>
              <a:rPr lang="es-PE" sz="2000" dirty="0" smtClean="0">
                <a:latin typeface="Arial" pitchFamily="34" charset="0"/>
                <a:cs typeface="Arial" pitchFamily="34" charset="0"/>
              </a:rPr>
              <a:t>(*) Numeral modificado por el Artículo Único de la</a:t>
            </a:r>
            <a:r>
              <a:rPr lang="es-PE" sz="2000" b="1" dirty="0" smtClean="0">
                <a:latin typeface="Arial" pitchFamily="34" charset="0"/>
                <a:cs typeface="Arial" pitchFamily="34" charset="0"/>
              </a:rPr>
              <a:t> Ley N° 28496,</a:t>
            </a:r>
            <a:r>
              <a:rPr lang="es-PE" sz="2000" dirty="0" smtClean="0">
                <a:latin typeface="Arial" pitchFamily="34" charset="0"/>
                <a:cs typeface="Arial" pitchFamily="34" charset="0"/>
              </a:rPr>
              <a:t> publicada el 16 Abril 2005, cuyo texto es el siguiente:</a:t>
            </a:r>
            <a:br>
              <a:rPr lang="es-PE" sz="2000" dirty="0" smtClean="0">
                <a:latin typeface="Arial" pitchFamily="34" charset="0"/>
                <a:cs typeface="Arial" pitchFamily="34" charset="0"/>
              </a:rPr>
            </a:br>
            <a:r>
              <a:rPr lang="es-PE" sz="2000" dirty="0" smtClean="0">
                <a:latin typeface="Arial" pitchFamily="34" charset="0"/>
                <a:cs typeface="Arial" pitchFamily="34" charset="0"/>
              </a:rPr>
              <a:t>“</a:t>
            </a:r>
            <a:r>
              <a:rPr lang="es-PE" sz="2000" b="1" dirty="0" smtClean="0">
                <a:latin typeface="Arial" pitchFamily="34" charset="0"/>
                <a:cs typeface="Arial" pitchFamily="34" charset="0"/>
              </a:rPr>
              <a:t>4.1 </a:t>
            </a:r>
            <a:r>
              <a:rPr lang="es-PE" sz="2000" dirty="0" smtClean="0">
                <a:latin typeface="Arial" pitchFamily="34" charset="0"/>
                <a:cs typeface="Arial" pitchFamily="34" charset="0"/>
              </a:rPr>
              <a:t>Para los efectos del presente Código se considera como empleado público a todo funcionario o servidor de las entidades de la Administración Pública en cualquiera de los niveles jerárquicos sea éste nombrado, contratado, designado, de confianza o electo que  desempeñe actividades o funciones en nombre del servicio del Estado.” </a:t>
            </a:r>
            <a:endParaRPr lang="es-PE" sz="2000" dirty="0">
              <a:latin typeface="Arial" pitchFamily="34" charset="0"/>
              <a:cs typeface="Arial" pitchFamily="34" charset="0"/>
            </a:endParaRPr>
          </a:p>
        </p:txBody>
      </p:sp>
      <p:sp>
        <p:nvSpPr>
          <p:cNvPr id="3" name="2 Subtítulo"/>
          <p:cNvSpPr>
            <a:spLocks noGrp="1"/>
          </p:cNvSpPr>
          <p:nvPr>
            <p:ph type="subTitle" idx="1"/>
          </p:nvPr>
        </p:nvSpPr>
        <p:spPr>
          <a:xfrm>
            <a:off x="1115616" y="188640"/>
            <a:ext cx="6400800" cy="1296144"/>
          </a:xfrm>
        </p:spPr>
        <p:txBody>
          <a:bodyPr/>
          <a:lstStyle/>
          <a:p>
            <a:r>
              <a:rPr lang="es-PE" b="1" u="sng" dirty="0">
                <a:solidFill>
                  <a:schemeClr val="tx1">
                    <a:lumMod val="75000"/>
                    <a:lumOff val="25000"/>
                  </a:schemeClr>
                </a:solidFill>
                <a:latin typeface="Arial" pitchFamily="34" charset="0"/>
                <a:cs typeface="Arial" pitchFamily="34" charset="0"/>
              </a:rPr>
              <a:t>Ley 27815 - Ley del Código de Ética de la Función Pública</a:t>
            </a:r>
            <a:endParaRPr lang="es-PE" b="1" dirty="0">
              <a:solidFill>
                <a:schemeClr val="tx1">
                  <a:lumMod val="75000"/>
                  <a:lumOff val="25000"/>
                </a:schemeClr>
              </a:solidFill>
            </a:endParaRPr>
          </a:p>
          <a:p>
            <a:endParaRPr lang="es-PE" b="1" dirty="0">
              <a:solidFill>
                <a:schemeClr val="tx1">
                  <a:lumMod val="75000"/>
                  <a:lumOff val="25000"/>
                </a:schemeClr>
              </a:solidFill>
            </a:endParaRPr>
          </a:p>
          <a:p>
            <a:endParaRPr lang="es-PE" b="1" dirty="0" smtClean="0">
              <a:solidFill>
                <a:schemeClr val="tx1">
                  <a:lumMod val="75000"/>
                  <a:lumOff val="25000"/>
                </a:schemeClr>
              </a:solidFill>
            </a:endParaRPr>
          </a:p>
          <a:p>
            <a:endParaRPr lang="es-PE" b="1" dirty="0" smtClean="0">
              <a:solidFill>
                <a:schemeClr val="tx1">
                  <a:lumMod val="75000"/>
                  <a:lumOff val="25000"/>
                </a:schemeClr>
              </a:solidFill>
            </a:endParaRPr>
          </a:p>
          <a:p>
            <a:endParaRPr lang="es-PE" b="1" dirty="0">
              <a:solidFill>
                <a:schemeClr val="tx1">
                  <a:lumMod val="75000"/>
                  <a:lumOff val="25000"/>
                </a:schemeClr>
              </a:solidFill>
            </a:endParaRPr>
          </a:p>
          <a:p>
            <a:endParaRPr lang="es-PE" b="1" dirty="0" smtClean="0">
              <a:solidFill>
                <a:schemeClr val="tx1">
                  <a:lumMod val="75000"/>
                  <a:lumOff val="25000"/>
                </a:schemeClr>
              </a:solidFill>
            </a:endParaRPr>
          </a:p>
          <a:p>
            <a:endParaRPr lang="es-PE" b="1"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2060848"/>
            <a:ext cx="7772400" cy="3242791"/>
          </a:xfrm>
        </p:spPr>
        <p:txBody>
          <a:bodyPr>
            <a:noAutofit/>
          </a:bodyPr>
          <a:lstStyle/>
          <a:p>
            <a:pPr algn="just"/>
            <a:r>
              <a:rPr lang="es-PE" sz="2400" b="1" dirty="0" smtClean="0">
                <a:latin typeface="Arial" pitchFamily="34" charset="0"/>
                <a:cs typeface="Arial" pitchFamily="34" charset="0"/>
              </a:rPr>
              <a:t>4.2</a:t>
            </a:r>
            <a:r>
              <a:rPr lang="es-PE" sz="2400" dirty="0" smtClean="0">
                <a:latin typeface="Arial" pitchFamily="34" charset="0"/>
                <a:cs typeface="Arial" pitchFamily="34" charset="0"/>
              </a:rPr>
              <a:t> Para tal efecto, no importa el régimen jurídico de la entidad en la que se preste servicios ni el régimen laboral o de contratación al que está sujeto.</a:t>
            </a:r>
            <a:br>
              <a:rPr lang="es-PE" sz="2400" dirty="0" smtClean="0">
                <a:latin typeface="Arial" pitchFamily="34" charset="0"/>
                <a:cs typeface="Arial" pitchFamily="34" charset="0"/>
              </a:rPr>
            </a:br>
            <a:r>
              <a:rPr lang="es-PE" sz="2400" b="1" dirty="0" smtClean="0">
                <a:latin typeface="Arial" pitchFamily="34" charset="0"/>
                <a:cs typeface="Arial" pitchFamily="34" charset="0"/>
              </a:rPr>
              <a:t>4.3</a:t>
            </a:r>
            <a:r>
              <a:rPr lang="es-PE" sz="2400" dirty="0" smtClean="0">
                <a:latin typeface="Arial" pitchFamily="34" charset="0"/>
                <a:cs typeface="Arial" pitchFamily="34" charset="0"/>
              </a:rPr>
              <a:t> El ingreso a la Función Pública implica tomar conocimiento del presente Código y asumir el compromiso de su debido cumplimiento.</a:t>
            </a:r>
            <a:br>
              <a:rPr lang="es-PE" sz="2400" dirty="0" smtClean="0">
                <a:latin typeface="Arial" pitchFamily="34" charset="0"/>
                <a:cs typeface="Arial" pitchFamily="34" charset="0"/>
              </a:rPr>
            </a:br>
            <a:r>
              <a:rPr lang="es-PE" sz="2400" dirty="0" smtClean="0">
                <a:latin typeface="Arial" pitchFamily="34" charset="0"/>
                <a:cs typeface="Arial" pitchFamily="34" charset="0"/>
              </a:rPr>
              <a:t>CONCORDANCIA: D.S. N° </a:t>
            </a:r>
            <a:r>
              <a:rPr lang="es-PE" sz="2400" b="1" dirty="0" smtClean="0">
                <a:latin typeface="Arial" pitchFamily="34" charset="0"/>
                <a:cs typeface="Arial" pitchFamily="34" charset="0"/>
              </a:rPr>
              <a:t>033-2005-PCM</a:t>
            </a:r>
            <a:r>
              <a:rPr lang="es-PE" sz="2400" dirty="0" smtClean="0">
                <a:latin typeface="Arial" pitchFamily="34" charset="0"/>
                <a:cs typeface="Arial" pitchFamily="34" charset="0"/>
              </a:rPr>
              <a:t>, Reglamento, Art. 2</a:t>
            </a:r>
            <a:endParaRPr lang="es-PE" sz="2400" dirty="0">
              <a:latin typeface="Arial" pitchFamily="34" charset="0"/>
              <a:cs typeface="Arial" pitchFamily="34" charset="0"/>
            </a:endParaRPr>
          </a:p>
        </p:txBody>
      </p:sp>
      <p:sp>
        <p:nvSpPr>
          <p:cNvPr id="3" name="2 Subtítulo"/>
          <p:cNvSpPr>
            <a:spLocks noGrp="1"/>
          </p:cNvSpPr>
          <p:nvPr>
            <p:ph type="subTitle" idx="1"/>
          </p:nvPr>
        </p:nvSpPr>
        <p:spPr>
          <a:xfrm>
            <a:off x="1115616" y="260648"/>
            <a:ext cx="6400800" cy="1752600"/>
          </a:xfrm>
        </p:spPr>
        <p:txBody>
          <a:bodyPr/>
          <a:lstStyle/>
          <a:p>
            <a:r>
              <a:rPr lang="es-PE" b="1" u="sng" dirty="0">
                <a:solidFill>
                  <a:schemeClr val="tx1">
                    <a:lumMod val="75000"/>
                    <a:lumOff val="25000"/>
                  </a:schemeClr>
                </a:solidFill>
                <a:latin typeface="Arial" pitchFamily="34" charset="0"/>
                <a:cs typeface="Arial" pitchFamily="34" charset="0"/>
              </a:rPr>
              <a:t>Ley 27815 - Ley del Código de Ética de la Función Pública</a:t>
            </a:r>
            <a:endParaRPr lang="es-PE" dirty="0">
              <a:solidFill>
                <a:schemeClr val="tx1">
                  <a:lumMod val="75000"/>
                  <a:lumOff val="25000"/>
                </a:schemeClr>
              </a:solidFill>
            </a:endParaRPr>
          </a:p>
          <a:p>
            <a:endParaRPr lang="es-PE" dirty="0">
              <a:solidFill>
                <a:schemeClr val="tx1">
                  <a:lumMod val="75000"/>
                  <a:lumOff val="25000"/>
                </a:schemeClr>
              </a:solidFill>
            </a:endParaRPr>
          </a:p>
          <a:p>
            <a:endParaRPr lang="es-PE"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700808"/>
            <a:ext cx="7772400" cy="4680519"/>
          </a:xfrm>
        </p:spPr>
        <p:txBody>
          <a:bodyPr>
            <a:noAutofit/>
          </a:bodyPr>
          <a:lstStyle/>
          <a:p>
            <a:pPr algn="l"/>
            <a:r>
              <a:rPr lang="es-PE" sz="2400" b="1" dirty="0" smtClean="0"/>
              <a:t>PRINCIPIOS Y DEBERES ÉTICOS DEL SERVIDOR PÚBLICO</a:t>
            </a:r>
            <a:br>
              <a:rPr lang="es-PE" sz="2400" b="1" dirty="0" smtClean="0"/>
            </a:br>
            <a:r>
              <a:rPr lang="es-PE" sz="2400" dirty="0" smtClean="0"/>
              <a:t/>
            </a:r>
            <a:br>
              <a:rPr lang="es-PE" sz="2400" dirty="0" smtClean="0"/>
            </a:br>
            <a:r>
              <a:rPr lang="es-PE" sz="2400" b="1" dirty="0" smtClean="0"/>
              <a:t>Artículo 6° Principios de la Función Pública</a:t>
            </a:r>
            <a:br>
              <a:rPr lang="es-PE" sz="2400" b="1" dirty="0" smtClean="0"/>
            </a:br>
            <a:r>
              <a:rPr lang="es-PE" sz="2400" dirty="0" smtClean="0"/>
              <a:t/>
            </a:r>
            <a:br>
              <a:rPr lang="es-PE" sz="2400" dirty="0" smtClean="0"/>
            </a:br>
            <a:r>
              <a:rPr lang="es-PE" sz="2400" dirty="0" smtClean="0"/>
              <a:t>El servidor público actúa de acuerdo a los siguientes principios:</a:t>
            </a:r>
            <a:br>
              <a:rPr lang="es-PE" sz="2400" dirty="0" smtClean="0"/>
            </a:br>
            <a:r>
              <a:rPr lang="es-PE" sz="2400" b="1" dirty="0" smtClean="0"/>
              <a:t>1.- Respeto</a:t>
            </a:r>
            <a:r>
              <a:rPr lang="es-PE" sz="2400" dirty="0" smtClean="0"/>
              <a:t/>
            </a:r>
            <a:br>
              <a:rPr lang="es-PE" sz="2400" dirty="0" smtClean="0"/>
            </a:br>
            <a:r>
              <a:rPr lang="es-PE" sz="2400" dirty="0" smtClean="0"/>
              <a:t>Adecúa su conducta hacia el respeto de la Constitución y las Leyes, garantizando que en todas las fases del proceso de toma de decisiones o en el cumplimiento de los procedimientos administrativos, se respeten los derechos a la defensa y al debido procedimiento.</a:t>
            </a:r>
            <a:endParaRPr lang="es-PE" sz="2400" dirty="0"/>
          </a:p>
        </p:txBody>
      </p:sp>
      <p:sp>
        <p:nvSpPr>
          <p:cNvPr id="3" name="2 Subtítulo"/>
          <p:cNvSpPr>
            <a:spLocks noGrp="1"/>
          </p:cNvSpPr>
          <p:nvPr>
            <p:ph type="subTitle" idx="1"/>
          </p:nvPr>
        </p:nvSpPr>
        <p:spPr>
          <a:xfrm>
            <a:off x="1043608" y="188640"/>
            <a:ext cx="6400800" cy="1752600"/>
          </a:xfrm>
        </p:spPr>
        <p:txBody>
          <a:bodyPr/>
          <a:lstStyle/>
          <a:p>
            <a:r>
              <a:rPr lang="es-PE" b="1" u="sng" dirty="0">
                <a:solidFill>
                  <a:schemeClr val="tx1">
                    <a:lumMod val="75000"/>
                    <a:lumOff val="25000"/>
                  </a:schemeClr>
                </a:solidFill>
                <a:latin typeface="Arial" pitchFamily="34" charset="0"/>
                <a:cs typeface="Arial" pitchFamily="34" charset="0"/>
              </a:rPr>
              <a:t>Ley 27815 - Ley del Código de Ética de la Función Pública</a:t>
            </a:r>
            <a:endParaRPr lang="es-PE" dirty="0">
              <a:solidFill>
                <a:schemeClr val="tx1">
                  <a:lumMod val="75000"/>
                  <a:lumOff val="25000"/>
                </a:schemeClr>
              </a:solidFill>
            </a:endParaRPr>
          </a:p>
          <a:p>
            <a:endParaRPr lang="es-PE" dirty="0">
              <a:solidFill>
                <a:schemeClr val="tx1">
                  <a:lumMod val="75000"/>
                  <a:lumOff val="25000"/>
                </a:schemeClr>
              </a:solidFill>
            </a:endParaRPr>
          </a:p>
          <a:p>
            <a:endParaRPr lang="es-PE"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TM02900743[[fn=Orgánico]]</Template>
  <TotalTime>1590</TotalTime>
  <Words>549</Words>
  <Application>Microsoft Office PowerPoint</Application>
  <PresentationFormat>Presentación en pantalla (4:3)</PresentationFormat>
  <Paragraphs>65</Paragraphs>
  <Slides>26</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26</vt:i4>
      </vt:variant>
    </vt:vector>
  </HeadingPairs>
  <TitlesOfParts>
    <vt:vector size="29" baseType="lpstr">
      <vt:lpstr>Arial</vt:lpstr>
      <vt:lpstr>Calibri</vt:lpstr>
      <vt:lpstr>Tema de Office</vt:lpstr>
      <vt:lpstr> IMPLEMENTACIÓN DEL CONTROL INTERNO EN LA MUNICIPALIDAD PROVINCIAL DE MORROPÓN - CHULUCANAS</vt:lpstr>
      <vt:lpstr>Ley 27815 - Ley del Código de Ética de la Función Pública </vt:lpstr>
      <vt:lpstr>Artículo 1°.- Ámbito de Aplicación de la Ley  La presente Ley será de aplicación para todas las entidades de la administración pública. Para los fines de la presente Ley, se entenderá por “entidad” o “entidades” de la Administración Pública: 1.- El Poder Ejecutivo, incluyendo Ministerios y Organismos Públicos Descentralizados; 2.- El Poder Legislativo 3.- El Poder Judicial 4.- Los Gobiernos Regionales</vt:lpstr>
      <vt:lpstr>5.- Los Gobiernos Locales. 6.- Los Organismos a los que la Constitución Política del Perú y las leyes confieren autonomía. 7.- Las demás entidades y organismos, proyectos y programas del Estado, cuyas actividades se realizan en virtud de potestades administrativas y, por tanto se consideran  sujetas a las normas comunes de derecho público, salvo mandato expreso de la ley que las refiera a otro régimen; y  8.- Las personas jurídicas bajo el régimen privado que prestan servicios públicos o ejercen función administrativa, en virtud de concesión, delegación o autorización del Estado, conforme a la normativa de la materia.   </vt:lpstr>
      <vt:lpstr>Artículo 2°.- Función Pública  A los efectos del presente Código, se entiende por función pública toda actividad temporal o permanente, remunerada u honoraria, realizada por una persona en nombre o al servicio de las entidades de la Administración Pública, en cualquiera de sus niveles jerárquicos.</vt:lpstr>
      <vt:lpstr>Artículo 3°.- Fines de la Función Pública  Los fines de la Función Pública son el Servicio a la Nación, de conformidad con lo dispuesto en la Constitución Política, y la obtención de mayores niveles de eficiencia del aparato estatal, de manera que se logre una mejor atención a la ciudadanía, priorizando y optimizando el uso de los recursos públicos, conforme a lo dispuesto por la Ley Marco de Modernización de la Gestión del Estado. </vt:lpstr>
      <vt:lpstr>Artículo 4° Servidor Público 4.1 A efectos del presente Código se considera como servidor público a todo funcionario, servidor o empleado de las entidades de la Administración Pública, en cualquiera de los niveles jerárquicos sea éste nombrado, contratado, designado, de confianza o electo que desempeñe actividades o funciones en nombre o al servicio del estado.(*) (*) Numeral modificado por el Artículo Único de la Ley N° 28496, publicada el 16 Abril 2005, cuyo texto es el siguiente: “4.1 Para los efectos del presente Código se considera como empleado público a todo funcionario o servidor de las entidades de la Administración Pública en cualquiera de los niveles jerárquicos sea éste nombrado, contratado, designado, de confianza o electo que  desempeñe actividades o funciones en nombre del servicio del Estado.” </vt:lpstr>
      <vt:lpstr>4.2 Para tal efecto, no importa el régimen jurídico de la entidad en la que se preste servicios ni el régimen laboral o de contratación al que está sujeto. 4.3 El ingreso a la Función Pública implica tomar conocimiento del presente Código y asumir el compromiso de su debido cumplimiento. CONCORDANCIA: D.S. N° 033-2005-PCM, Reglamento, Art. 2</vt:lpstr>
      <vt:lpstr>PRINCIPIOS Y DEBERES ÉTICOS DEL SERVIDOR PÚBLICO  Artículo 6° Principios de la Función Pública  El servidor público actúa de acuerdo a los siguientes principios: 1.- Respeto Adecúa su conducta hacia el respeto de la Constitución y las Leyes, garantizando que en todas las fases del proceso de toma de decisiones o en el cumplimiento de los procedimientos administrativos, se respeten los derechos a la defensa y al debido procedimiento.</vt:lpstr>
      <vt:lpstr>2.- Probidad Actúa con rectitud, honradez y honestidad, procurando satisfacer el interés general y desechando todo provecho o ventaja personal, obtenido por sí o por interpósita persona.  3.- Eficiencia Brinda calidad en cada una de las funciones o cargos, procurando obtener una capacitación solida y permanente.  4.- Idoneidad Entendida como aptitud técnica, legal y moral, es condición esencial para el acceso y ejercicio de la función pública. El servidor público debe propender a una formación solida acorde a la realidad, capacitándose permanentemente para el debido cumplimiento de sus funciones. </vt:lpstr>
      <vt:lpstr>5.- Veracidad Se expresa con autenticidad en las relaciones funcionales con todos los miembros de su institución y con la ciudadanía, y contribuye al esclarecimiento de los hechos.   6.- Lealtad y Obediencia Actúa con fidelidad y solidaridad hacia todos los miembros de su institución, cumpliendo las ordenes que le imparta el superior jerárquico competente, en la medida que reúnan las formalidades del caso y tengan por objeto la realización de actos de servicio que se vinculen con las funciones a su cargo, salvo los supuestos de arbitrariedad o ilegalidad manifiestas, las que deberá poner en conocimiento del superior jerárquico de su institución.</vt:lpstr>
      <vt:lpstr>7.- Justicia y Equidad Tiene permanente disposición para el cumplimiento de sus funciones otorgando a cada uno lo que le es debido, actuando con equidad en sus relaciones con el Estado, con el administrado, con sus superiores, con sus subordinados y con la ciudadanía en  general.  8.- Lealtad al estado de Derecho El funcionario de confianza debe lealtad a la Constitución y al Estado de Derecho. Ocupar cargos de confianza en regímenes de facto, es causal de cese automático e inmediato de la función pública. CONCORDANCIAS: D.S. N° 033-2005-PCM, Reglamento, Art. 6</vt:lpstr>
      <vt:lpstr> Articulo 7°.- Deberes de la Función Pública El servidor público tiene los siguientes deberes:  1.- Neutralidad Debe actuar con absoluta imparcialidad política, económica o de cualquier otra índole en el desempeño de sus funciones demostrando independencia a sus vinculaciones con personas, partidos políticos o instituciones.  2.- Transparencia Debe ejecutar los actos del servicio de manera transparente, ello implica que dichos actos tienen en principio carácter público y son accesibles al conocimiento de toda persona natural o jurídica. El servidor público debe de brindar y facilitar información fidedigna, completa y oportuna</vt:lpstr>
      <vt:lpstr> 3.- Discreción Debe guardar reserva respecto de hechos o informaciones de los que tenga conocimiento con motivo o en ocasión del ejercicio de sus funciones, sin perjuicio de los deberes y las responsabilidades que le correspondan en virtud de las normas que regulan el acceso y la transparencia de la información pública.  4.- Ejercicio Adecuado del Cargo Con motivo o en ocasión del ejercicio de sus funciones el servidor público no debe adoptar represalia de ningún tipo o ejercer coacción alguna contra otros servidores públicos u otras personas.  5.- Uso Adecuado de los Bienes del estado Debe proteger y conservar los bienes del Estado, debiendo utilizar los que le fueran asignados para el desempeño de sus funciones de manera racional, evitando  su abuso, derroche o desaprovechamiento, sin emplear o permitir que otros empleen los bienes del Estado para fines particulares o propósitos que no sean aquellos para los cuales hubieran sido específicamente destinados.</vt:lpstr>
      <vt:lpstr> 6.- Responsabilidad   Todo servidor público debe desarrollar sus funciones a cabalidad y en forma integral, asumiendo con pleno respeto su función pública. Ante situaciones extraordinarias, el servidor público puede realizar aquellas tareas que por su naturaleza o modalidad no sean las estrictamente inherentes a su  cargo, siempre que ellas resulten necesarias para mitigar, neutralizar o superar las dificultades que se enfrenten. Todo servidor público debe respetar los derechos de los administrados establecidos en el artículo 55 de la Ley N° 27444, Ley del Procedimiento Administrativo General. CONCORDANCIA: R. N° 437-2002-SUNARP-SN                                 D.S. N° 033-2005-PCM, Reglamento, Art. 6 </vt:lpstr>
      <vt:lpstr> Artículo.-  55° Derechos de los Administrados  Son derechos de los administrados con respecto al procedimiento administrativo, los siguientes: 1. La procedencia en la atención del servicio público requerido, guardando riguroso orden de ingreso. 2. Ser tratado con respeto y consideración por el personal de las entidades, en condiciones de igualdad con los demás administrados. 3. Acceder, en cualquier momento, de manera directa y sin limitación alguna a la información contenida en los expedientes de los procedimientos administrativos en que sean parte y a obtener copias de los documentos contenidos en el mismo sufragando el costo que suponga su pedido, salvo las excepciones expresamente previstas por ley. 4. Acceder a la información gratuita que debe brindar las entidades del Estado sobre sus actividades orientadas a la colectividad, incluyendo sus fines, competencias, funciones, organigramas, ubicación de dependencias, horario de atención, procedimientos y características. 5. A ser informados en los procedimientos de oficio sobre su naturaleza alcance y, de ser posible, del plazo estimado de su duración, así como de sus derechos y obligaciones en el curso de tal actuación. </vt:lpstr>
      <vt:lpstr>6. Participar responsable y progresivamente en la protección y control de los servicios públicos, asegurando su eficiencia y oportunidad. 7. Al cumplimiento de los plazos determinados para cada servicio o actuación y exigirlo así a las autoridades. 8. Ser asistidos por las entidades para el cumplimiento de sus obligaciones.2.- 9. Conocer la identidad de las autoridades y personas al servicio de la entidad bajo cuya responsabilidad son tramitados los procedimientos de su interés. 10.  A que las actuaciones de las entidades que les afecten sean llevadas a cabo en la forma menos gravosa posible. 11.  Al ejercicio responsable del derecho de formular análisis, critica o a cuestionar las decisiones y actuaciones de las entidades. 12.  A exigir la responsabilidad de las entidades y del personal a su servicio cuando así corresponda legalmente, y 13.  Los demás derechos reconocidos por la Constitución o las leyes.</vt:lpstr>
      <vt:lpstr>PROHIBICIONES ÉTICOS DEL SERVIDOR PÚBLICO  Artículo 8° Prohibiciones Éticos de la Función Pública El servidor público está prohibido de:  1. Mantener Intereses de Conflicto Mantener relaciones o de aceptar situaciones en cuyo contexto sus intereses personales, laborales, económicos o financieros pudieran estar en conflicto con el cumplimiento de los deberes y funciones a su cargo. 2. Obtener Ventajas Indebidas Obtener o procurar beneficios o ventajas indebidas, para sí o para otros, mediante el uso de su cargo, autoridad, influencia o apariencia de influencia.  </vt:lpstr>
      <vt:lpstr>3. Realizar Actividades de Proselitismo Político Realizar actividades de proselitismo político a través de la utilización de sus funciones o por medio de la utilización de infraestructura, bienes o recursos públicos, ya sea a favor o en contra de partidos u organizaciones políticas o candidatos. 4. Hacer Mal Uso de Información Privilegiada   Participar en transacciones u operaciones financieras utilizando información privilegiada de la entidad a la que pertenece o que pudiera tener acceso a ella por su condición o ejercicio del cargo que desempeña, ni debe permitir el uso impropio de dicha información para el beneficio de algún interés. 5. Presionar, Amenazar y/o Acosar Ejercer presiones, amenazas o acoso sexual contra otros servidores públicos o subordinados que puedan afectar la dignidad de la persona o inducir a la realización de acciones dolosas.</vt:lpstr>
      <vt:lpstr>Artículo 10°.- Sanciones  10.1 La transgresión de los principios y deberes establecidos en el Capítulo II y de las prohibiciones señaladas en el Capítulo III, de la presente Ley, se considera infracción al presente Código, generándose responsabilidad pasible de sanción. 10.2 El Reglamento de la presente Ley establece las correspondientes sanciones. Para su graduación, se tendrá presente las normas sobre carrera administrativa y el régimen laboral aplicable en virtud del cargo o función desempeñada. 10.3 Las sanciones aplicables por la transgresión del presente Código no exime de las responsabilidades administrativas, civiles y penales establecidas en la normatividad.</vt:lpstr>
      <vt:lpstr>Artículo 11°.- Obligación de comunicar transgresión del Código  Todo servidor público que tenga conocimiento de cualquier acto contrario a lo normado por el presente Código tiene la obligación de informar a la Comisión Permanente de Procesos Administrativos disciplinarios de la entidad afectada, o al órgano que haga sus veces, para la conducción del respectivo proceso, bajo responsabilidad (*) (*) Artículo modificado por el Artículo Único de la Ley N° 28496, publicada el 16 Abril 2005, cuyo texto es el siguiente: “Articulo 11°.- Obligaciones de comunicar o denunciar los actos contarios al Código. Todo empleado público, bajo responsabilidad, tiene el deber de comunicar, así como la persona natural o jurídica tiene el derecho de denunciar, los actos contarios a lo normado en el presente Código, ante la Comisión Permanente de Procesos Administrativos Disciplinarios de la entidad afectada o al órgano que haga sus veces.”</vt:lpstr>
      <vt:lpstr>Artículo 12°.- Procedimiento  Las entidades públicas aplicarán, contando con opinión jurídica previa, la correspondiente sanción de acuerdo al reglamento de la presente Ley, al Decreto Legislativo N° 276 y su Reglamento, cuando corresponda, y a sus normas internas.  Artículo 13° Registro de Sanciones  13.1 Amplíese el contenido del Registro Nacional de Sanciones de Destitución y Despido, establecido en el Artículo 242 de la Ley de Procedimientos Administrativo General, Ley N° 27444, y anótese en él las sanciones producidas por la transgresión del presente Código.</vt:lpstr>
      <vt:lpstr>Artículo 242. Registro de Sanciones  La Presidencia del Consejo de Ministros o quien ésta designe organiza y conduce en forma permanente un Registro Nacional de Sanciones de destitución y despido que se hayan aplicado a cualquier autoridad o personal al servicio de la entidad, independientemente de su régimen laboral o contractual, con el objeto de impedir su reingreso a cualquiera de las entidades por un plazo de cinco años. </vt:lpstr>
      <vt:lpstr>13.2  El Registro deberá contener los datos personales del servidor, la sanción impuesta, el tiempo de duración y la causa de la misma. 13.3  La inscripción en el Registro tiene una duración de un año contado desde la culminación de la sanción.</vt:lpstr>
      <vt:lpstr>DISPOSICIONES COMPLEMENTARIAS Y FINALES PRIMERA.-  Integración de Procedimientos Especiales  El Código de Ética de la Función Pública es supletorio a las leyes, reglamentos y otras normas de procedimiento existentes en cuanto no lo contradigan o se opongan en cuyo caso prevalecen las disposiciones especiales.  </vt:lpstr>
      <vt:lpstr>GRACIAS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IMPLEMENTACION DE CONTROL INTERNO EN  LA MUNICIPALIDAD DE LA ARENA</dc:title>
  <dc:creator>CARLOS</dc:creator>
  <cp:lastModifiedBy>Carlos Eduardo Fernandez Martino</cp:lastModifiedBy>
  <cp:revision>173</cp:revision>
  <cp:lastPrinted>2016-02-15T00:10:08Z</cp:lastPrinted>
  <dcterms:created xsi:type="dcterms:W3CDTF">2014-07-01T21:57:16Z</dcterms:created>
  <dcterms:modified xsi:type="dcterms:W3CDTF">2016-02-20T04:33:29Z</dcterms:modified>
</cp:coreProperties>
</file>